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972" r:id="rId1"/>
  </p:sldMasterIdLst>
  <p:notesMasterIdLst>
    <p:notesMasterId r:id="rId34"/>
  </p:notesMasterIdLst>
  <p:sldIdLst>
    <p:sldId id="473" r:id="rId2"/>
    <p:sldId id="490" r:id="rId3"/>
    <p:sldId id="441" r:id="rId4"/>
    <p:sldId id="529" r:id="rId5"/>
    <p:sldId id="448" r:id="rId6"/>
    <p:sldId id="451" r:id="rId7"/>
    <p:sldId id="457" r:id="rId8"/>
    <p:sldId id="426" r:id="rId9"/>
    <p:sldId id="401" r:id="rId10"/>
    <p:sldId id="524" r:id="rId11"/>
    <p:sldId id="525" r:id="rId12"/>
    <p:sldId id="526" r:id="rId13"/>
    <p:sldId id="517" r:id="rId14"/>
    <p:sldId id="531" r:id="rId15"/>
    <p:sldId id="476" r:id="rId16"/>
    <p:sldId id="533" r:id="rId17"/>
    <p:sldId id="396" r:id="rId18"/>
    <p:sldId id="412" r:id="rId19"/>
    <p:sldId id="475" r:id="rId20"/>
    <p:sldId id="469" r:id="rId21"/>
    <p:sldId id="532" r:id="rId22"/>
    <p:sldId id="493" r:id="rId23"/>
    <p:sldId id="494" r:id="rId24"/>
    <p:sldId id="495" r:id="rId25"/>
    <p:sldId id="527" r:id="rId26"/>
    <p:sldId id="502" r:id="rId27"/>
    <p:sldId id="464" r:id="rId28"/>
    <p:sldId id="504" r:id="rId29"/>
    <p:sldId id="519" r:id="rId30"/>
    <p:sldId id="510" r:id="rId31"/>
    <p:sldId id="505" r:id="rId32"/>
    <p:sldId id="518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CC66FF"/>
    <a:srgbClr val="FFE319"/>
    <a:srgbClr val="000000"/>
    <a:srgbClr val="77B3FF"/>
    <a:srgbClr val="D3FF41"/>
    <a:srgbClr val="C1FF12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77" autoAdjust="0"/>
    <p:restoredTop sz="94660"/>
  </p:normalViewPr>
  <p:slideViewPr>
    <p:cSldViewPr>
      <p:cViewPr>
        <p:scale>
          <a:sx n="94" d="100"/>
          <a:sy n="94" d="100"/>
        </p:scale>
        <p:origin x="-1254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herylthomas:Desktop:Figure%203.12%20copy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herylthomas:Desktop:Figure%203.12%20copy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74575246231739"/>
          <c:y val="2.1775580008735109E-2"/>
          <c:w val="0.71673346500003199"/>
          <c:h val="0.9581255203843441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4EE257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DD2D3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invertIfNegative val="0"/>
            <c:bubble3D val="0"/>
            <c:spPr>
              <a:solidFill>
                <a:srgbClr val="DD2D3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invertIfNegative val="0"/>
            <c:bubble3D val="0"/>
            <c:spPr>
              <a:solidFill>
                <a:srgbClr val="DD2D3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invertIfNegative val="0"/>
            <c:bubble3D val="0"/>
            <c:spPr>
              <a:solidFill>
                <a:srgbClr val="DD2D3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invertIfNegative val="0"/>
            <c:bubble3D val="0"/>
            <c:spPr>
              <a:solidFill>
                <a:srgbClr val="DD2D3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invertIfNegative val="0"/>
            <c:bubble3D val="0"/>
            <c:spPr>
              <a:solidFill>
                <a:srgbClr val="DD2D3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invertIfNegative val="0"/>
            <c:bubble3D val="0"/>
            <c:spPr>
              <a:solidFill>
                <a:srgbClr val="1CD9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invertIfNegative val="0"/>
            <c:bubble3D val="0"/>
            <c:spPr>
              <a:solidFill>
                <a:srgbClr val="1CD9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invertIfNegative val="0"/>
            <c:bubble3D val="0"/>
            <c:spPr>
              <a:solidFill>
                <a:srgbClr val="1CD9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invertIfNegative val="0"/>
            <c:bubble3D val="0"/>
            <c:spPr>
              <a:solidFill>
                <a:srgbClr val="1CD9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0"/>
            <c:invertIfNegative val="0"/>
            <c:bubble3D val="0"/>
            <c:spPr>
              <a:solidFill>
                <a:srgbClr val="1CD9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1"/>
            <c:invertIfNegative val="0"/>
            <c:bubble3D val="0"/>
            <c:spPr>
              <a:solidFill>
                <a:srgbClr val="1CD9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2"/>
            <c:invertIfNegative val="0"/>
            <c:bubble3D val="0"/>
            <c:spPr>
              <a:solidFill>
                <a:srgbClr val="1CD9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3"/>
            <c:invertIfNegative val="0"/>
            <c:bubble3D val="0"/>
            <c:spPr>
              <a:solidFill>
                <a:srgbClr val="1CD9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75" b="0" i="0" u="none" strike="noStrike" baseline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Sheet1!$A$69:$B$82</c:f>
              <c:multiLvlStrCache>
                <c:ptCount val="14"/>
                <c:lvl>
                  <c:pt idx="0">
                    <c:v>Threatening to kill</c:v>
                  </c:pt>
                  <c:pt idx="1">
                    <c:v>Common assault</c:v>
                  </c:pt>
                  <c:pt idx="2">
                    <c:v>Attempted murder</c:v>
                  </c:pt>
                  <c:pt idx="3">
                    <c:v>Manslaughter</c:v>
                  </c:pt>
                  <c:pt idx="4">
                    <c:v>GBH (s.18)</c:v>
                  </c:pt>
                  <c:pt idx="5">
                    <c:v>Unlawful wounding (s.20)</c:v>
                  </c:pt>
                  <c:pt idx="6">
                    <c:v>Handling stolen goods, Burglary</c:v>
                  </c:pt>
                  <c:pt idx="7">
                    <c:v>Murder</c:v>
                  </c:pt>
                  <c:pt idx="8">
                    <c:v>Falsely obtaining benefit, Conspiracy to defraud</c:v>
                  </c:pt>
                  <c:pt idx="9">
                    <c:v>Conspiracy to rob</c:v>
                  </c:pt>
                  <c:pt idx="10">
                    <c:v>Money transfer by deception</c:v>
                  </c:pt>
                  <c:pt idx="11">
                    <c:v>Drug possession with intent to supply</c:v>
                  </c:pt>
                  <c:pt idx="12">
                    <c:v>Death by dangerous driving</c:v>
                  </c:pt>
                  <c:pt idx="13">
                    <c:v>Making indecent photos of children</c:v>
                  </c:pt>
                </c:lvl>
                <c:lvl>
                  <c:pt idx="0">
                    <c:v>Lowest</c:v>
                  </c:pt>
                  <c:pt idx="6">
                    <c:v>Highest</c:v>
                  </c:pt>
                </c:lvl>
              </c:multiLvlStrCache>
            </c:multiLvlStrRef>
          </c:cat>
          <c:val>
            <c:numRef>
              <c:f>Sheet1!$C$69:$C$82</c:f>
              <c:numCache>
                <c:formatCode>0%</c:formatCode>
                <c:ptCount val="14"/>
                <c:pt idx="0">
                  <c:v>0.3600000000000001</c:v>
                </c:pt>
                <c:pt idx="1">
                  <c:v>0.41000000000000009</c:v>
                </c:pt>
                <c:pt idx="2">
                  <c:v>0.47000000000000008</c:v>
                </c:pt>
                <c:pt idx="3">
                  <c:v>0.48000000000000009</c:v>
                </c:pt>
                <c:pt idx="4">
                  <c:v>0.48000000000000009</c:v>
                </c:pt>
                <c:pt idx="5">
                  <c:v>0.4900000000000001</c:v>
                </c:pt>
                <c:pt idx="6">
                  <c:v>0.7300000000000002</c:v>
                </c:pt>
                <c:pt idx="7">
                  <c:v>0.76000000000000023</c:v>
                </c:pt>
                <c:pt idx="8">
                  <c:v>0.77</c:v>
                </c:pt>
                <c:pt idx="9">
                  <c:v>0.78</c:v>
                </c:pt>
                <c:pt idx="10">
                  <c:v>0.79</c:v>
                </c:pt>
                <c:pt idx="11">
                  <c:v>0.84000000000000019</c:v>
                </c:pt>
                <c:pt idx="12">
                  <c:v>0.8500000000000002</c:v>
                </c:pt>
                <c:pt idx="13">
                  <c:v>0.89000000000000024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104448"/>
        <c:axId val="34105984"/>
      </c:barChart>
      <c:catAx>
        <c:axId val="341044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34105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10598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3410444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25400">
      <a:solidFill>
        <a:srgbClr val="000000"/>
      </a:solidFill>
      <a:prstDash val="solid"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74575246231739"/>
          <c:y val="2.1775580008735106E-2"/>
          <c:w val="0.71673346500003199"/>
          <c:h val="0.9581255203843441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4EE257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DD2D3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invertIfNegative val="0"/>
            <c:bubble3D val="0"/>
            <c:spPr>
              <a:solidFill>
                <a:srgbClr val="DD2D3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invertIfNegative val="0"/>
            <c:bubble3D val="0"/>
            <c:spPr>
              <a:solidFill>
                <a:srgbClr val="DD2D3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invertIfNegative val="0"/>
            <c:bubble3D val="0"/>
            <c:spPr>
              <a:solidFill>
                <a:srgbClr val="DD2D3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invertIfNegative val="0"/>
            <c:bubble3D val="0"/>
            <c:spPr>
              <a:solidFill>
                <a:srgbClr val="DD2D3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invertIfNegative val="0"/>
            <c:bubble3D val="0"/>
            <c:spPr>
              <a:solidFill>
                <a:srgbClr val="DD2D3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invertIfNegative val="0"/>
            <c:bubble3D val="0"/>
            <c:spPr>
              <a:solidFill>
                <a:srgbClr val="00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75" b="0" i="0" u="none" strike="noStrike" baseline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Sheet1!$A$69:$B$83</c:f>
              <c:multiLvlStrCache>
                <c:ptCount val="15"/>
                <c:lvl>
                  <c:pt idx="0">
                    <c:v>Threatening to kill</c:v>
                  </c:pt>
                  <c:pt idx="1">
                    <c:v>Common assault</c:v>
                  </c:pt>
                  <c:pt idx="2">
                    <c:v>Attempted murder</c:v>
                  </c:pt>
                  <c:pt idx="3">
                    <c:v>Manslaughter</c:v>
                  </c:pt>
                  <c:pt idx="4">
                    <c:v>GBH (s.18)</c:v>
                  </c:pt>
                  <c:pt idx="5">
                    <c:v>Unlawful wounding (s.20)</c:v>
                  </c:pt>
                  <c:pt idx="6">
                    <c:v>Rape</c:v>
                  </c:pt>
                  <c:pt idx="7">
                    <c:v>Handling stolen goods, Burglary</c:v>
                  </c:pt>
                  <c:pt idx="8">
                    <c:v>Murder</c:v>
                  </c:pt>
                  <c:pt idx="9">
                    <c:v>Falsely obtaining benefit, Conspiracy to defraud</c:v>
                  </c:pt>
                  <c:pt idx="10">
                    <c:v>Conspiracy to rob</c:v>
                  </c:pt>
                  <c:pt idx="11">
                    <c:v>Money transfer by deception</c:v>
                  </c:pt>
                  <c:pt idx="12">
                    <c:v>Drug possession with intent to supply</c:v>
                  </c:pt>
                  <c:pt idx="13">
                    <c:v>Death by dangerous driving</c:v>
                  </c:pt>
                  <c:pt idx="14">
                    <c:v>Making indecent photos of children</c:v>
                  </c:pt>
                </c:lvl>
                <c:lvl>
                  <c:pt idx="0">
                    <c:v>Lowest</c:v>
                  </c:pt>
                  <c:pt idx="7">
                    <c:v>Highest</c:v>
                  </c:pt>
                </c:lvl>
              </c:multiLvlStrCache>
            </c:multiLvlStrRef>
          </c:cat>
          <c:val>
            <c:numRef>
              <c:f>Sheet1!$C$69:$C$83</c:f>
              <c:numCache>
                <c:formatCode>0%</c:formatCode>
                <c:ptCount val="15"/>
                <c:pt idx="0">
                  <c:v>0.3600000000000001</c:v>
                </c:pt>
                <c:pt idx="1">
                  <c:v>0.41000000000000009</c:v>
                </c:pt>
                <c:pt idx="2">
                  <c:v>0.47000000000000008</c:v>
                </c:pt>
                <c:pt idx="3">
                  <c:v>0.48000000000000009</c:v>
                </c:pt>
                <c:pt idx="4">
                  <c:v>0.48000000000000009</c:v>
                </c:pt>
                <c:pt idx="5">
                  <c:v>0.4900000000000001</c:v>
                </c:pt>
                <c:pt idx="6">
                  <c:v>0.55000000000000004</c:v>
                </c:pt>
                <c:pt idx="7">
                  <c:v>0.7300000000000002</c:v>
                </c:pt>
                <c:pt idx="8">
                  <c:v>0.76000000000000023</c:v>
                </c:pt>
                <c:pt idx="9">
                  <c:v>0.77000000000000024</c:v>
                </c:pt>
                <c:pt idx="10">
                  <c:v>0.78</c:v>
                </c:pt>
                <c:pt idx="11">
                  <c:v>0.79</c:v>
                </c:pt>
                <c:pt idx="12">
                  <c:v>0.84000000000000019</c:v>
                </c:pt>
                <c:pt idx="13">
                  <c:v>0.8500000000000002</c:v>
                </c:pt>
                <c:pt idx="14">
                  <c:v>0.89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4616832"/>
        <c:axId val="34618368"/>
      </c:barChart>
      <c:catAx>
        <c:axId val="346168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34618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61836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3461683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25400">
      <a:solidFill>
        <a:srgbClr val="000000"/>
      </a:solidFill>
      <a:prstDash val="solid"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1E9EF965-FD6D-44B3-916E-138BB75FE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1152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F6342F7-5939-45F4-B58D-D7BF5530AF06}" type="slidenum">
              <a:rPr lang="en-US" smtClean="0">
                <a:ea typeface="ＭＳ Ｐゴシック"/>
                <a:cs typeface="ＭＳ Ｐゴシック"/>
              </a:rPr>
              <a:pPr/>
              <a:t>1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2253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GB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6518229-2939-41E6-83F9-02AAC6E605FA}" type="slidenum">
              <a:rPr lang="en-US" smtClean="0">
                <a:ea typeface="ＭＳ Ｐゴシック"/>
                <a:cs typeface="ＭＳ Ｐゴシック"/>
              </a:rPr>
              <a:pPr/>
              <a:t>13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7F4BC45-6C0D-46C4-A44D-6C971125DF69}" type="slidenum">
              <a:rPr lang="en-US" smtClean="0">
                <a:ea typeface="ＭＳ Ｐゴシック"/>
                <a:cs typeface="ＭＳ Ｐゴシック"/>
              </a:rPr>
              <a:pPr/>
              <a:t>14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5529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GB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5442F1E-CA29-4B0B-8A13-0CF8FA58B7A6}" type="slidenum">
              <a:rPr lang="en-US" smtClean="0">
                <a:ea typeface="ＭＳ Ｐゴシック"/>
                <a:cs typeface="ＭＳ Ｐゴシック"/>
              </a:rPr>
              <a:pPr/>
              <a:t>16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593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A99B36F-35B5-49B8-92C6-413C5A3E073C}" type="slidenum">
              <a:rPr lang="en-US" smtClean="0">
                <a:ea typeface="ＭＳ Ｐゴシック"/>
                <a:cs typeface="ＭＳ Ｐゴシック"/>
              </a:rPr>
              <a:pPr/>
              <a:t>17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B28E452-7A1E-40E3-877A-A611070BA779}" type="slidenum">
              <a:rPr lang="en-US" smtClean="0">
                <a:ea typeface="ＭＳ Ｐゴシック"/>
                <a:cs typeface="ＭＳ Ｐゴシック"/>
              </a:rPr>
              <a:pPr/>
              <a:t>18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E61A703-6B3A-4E0E-BD30-532EB49834D5}" type="slidenum">
              <a:rPr lang="en-US" smtClean="0">
                <a:ea typeface="ＭＳ Ｐゴシック"/>
                <a:cs typeface="ＭＳ Ｐゴシック"/>
              </a:rPr>
              <a:pPr/>
              <a:t>20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D94C684-8CA3-430A-9553-7960CED9AB4A}" type="slidenum">
              <a:rPr lang="en-US" smtClean="0">
                <a:ea typeface="ＭＳ Ｐゴシック"/>
                <a:cs typeface="ＭＳ Ｐゴシック"/>
              </a:rPr>
              <a:pPr/>
              <a:t>22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6963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C743305-1A7B-4BCD-A919-A22ABA7B820C}" type="slidenum">
              <a:rPr lang="en-US" smtClean="0">
                <a:ea typeface="ＭＳ Ｐゴシック"/>
                <a:cs typeface="ＭＳ Ｐゴシック"/>
              </a:rPr>
              <a:pPr/>
              <a:t>23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7168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0B4162-F5AA-4B56-835D-DAFBA3FC838E}" type="slidenum">
              <a:rPr lang="en-US" smtClean="0">
                <a:ea typeface="ＭＳ Ｐゴシック"/>
                <a:cs typeface="ＭＳ Ｐゴシック"/>
              </a:rPr>
              <a:pPr/>
              <a:t>24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7373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A953903-434F-4E92-89DD-6E6E294091A7}" type="slidenum">
              <a:rPr lang="en-US" smtClean="0">
                <a:ea typeface="ＭＳ Ｐゴシック"/>
                <a:cs typeface="ＭＳ Ｐゴシック"/>
              </a:rPr>
              <a:pPr/>
              <a:t>25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01F5AF1-3CA9-4318-AE3D-6A677DE380AB}" type="slidenum">
              <a:rPr lang="en-US" smtClean="0">
                <a:ea typeface="ＭＳ Ｐゴシック"/>
                <a:cs typeface="ＭＳ Ｐゴシック"/>
              </a:rPr>
              <a:pPr/>
              <a:t>4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2662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GB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0B63934-E89A-413C-AB54-CA63AC730953}" type="slidenum">
              <a:rPr lang="en-US" smtClean="0">
                <a:ea typeface="ＭＳ Ｐゴシック"/>
                <a:cs typeface="ＭＳ Ｐゴシック"/>
              </a:rPr>
              <a:pPr/>
              <a:t>26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F82726F-37EB-47D8-A451-AB5226985BB8}" type="slidenum">
              <a:rPr lang="en-US" smtClean="0">
                <a:ea typeface="ＭＳ Ｐゴシック"/>
                <a:cs typeface="ＭＳ Ｐゴシック"/>
              </a:rPr>
              <a:pPr/>
              <a:t>27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7987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GB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CBEB369-4081-4D33-A56B-181BD5C5CBB6}" type="slidenum">
              <a:rPr lang="en-US" smtClean="0">
                <a:ea typeface="ＭＳ Ｐゴシック"/>
                <a:cs typeface="ＭＳ Ｐゴシック"/>
              </a:rPr>
              <a:pPr/>
              <a:t>29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5108CA6-D60D-40CC-AA44-AC589D30BD2A}" type="slidenum">
              <a:rPr lang="en-US" smtClean="0">
                <a:ea typeface="ＭＳ Ｐゴシック"/>
                <a:cs typeface="ＭＳ Ｐゴシック"/>
              </a:rPr>
              <a:pPr/>
              <a:t>31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14452A8-D010-4C78-9F8D-F432A40711D1}" type="slidenum">
              <a:rPr lang="en-US" smtClean="0">
                <a:ea typeface="ＭＳ Ｐゴシック"/>
                <a:cs typeface="ＭＳ Ｐゴシック"/>
              </a:rPr>
              <a:pPr/>
              <a:t>5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2867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GB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F065A2A-55AD-4723-8CFD-F1ABCD82647D}" type="slidenum">
              <a:rPr lang="en-US" smtClean="0">
                <a:ea typeface="ＭＳ Ｐゴシック"/>
                <a:cs typeface="ＭＳ Ｐゴシック"/>
              </a:rPr>
              <a:pPr/>
              <a:t>6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3072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GB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2DCF212-4C52-4FF7-AE03-D85F1FE0E076}" type="slidenum">
              <a:rPr lang="en-US" smtClean="0">
                <a:ea typeface="ＭＳ Ｐゴシック"/>
                <a:cs typeface="ＭＳ Ｐゴシック"/>
              </a:rPr>
              <a:pPr/>
              <a:t>7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3277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GB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EF844C-509D-4D5E-BC4D-AC198826643E}" type="slidenum">
              <a:rPr lang="en-US" smtClean="0">
                <a:ea typeface="ＭＳ Ｐゴシック"/>
                <a:cs typeface="ＭＳ Ｐゴシック"/>
              </a:rPr>
              <a:pPr/>
              <a:t>8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44034" name="Rectangle 1026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5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GB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676BCEC-9435-4785-A1AC-7B7E473C5C5F}" type="slidenum">
              <a:rPr lang="en-US" smtClean="0">
                <a:ea typeface="ＭＳ Ｐゴシック"/>
                <a:cs typeface="ＭＳ Ｐゴシック"/>
              </a:rPr>
              <a:pPr/>
              <a:t>9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8E8CED0-691A-4EEE-989F-54DDB03877B0}" type="slidenum">
              <a:rPr lang="en-US" smtClean="0">
                <a:ea typeface="ＭＳ Ｐゴシック"/>
                <a:cs typeface="ＭＳ Ｐゴシック"/>
              </a:rPr>
              <a:pPr/>
              <a:t>11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3FF7C9-E293-4DF6-AA6C-1BC2692D714E}" type="slidenum">
              <a:rPr lang="en-US" smtClean="0">
                <a:ea typeface="ＭＳ Ｐゴシック"/>
                <a:cs typeface="ＭＳ Ｐゴシック"/>
              </a:rPr>
              <a:pPr/>
              <a:t>12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BCE2F-E2E8-4D9F-9002-8913240A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33075-3E32-4552-A1E6-0335F245E3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00AC0-725E-49B6-B74E-02C4CF104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16E66-EFA8-4759-9DBF-601F02459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FD433-29CD-4EAC-982F-8FD309C142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EDED0-66E0-494B-AFF5-A5B437D57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074B0-4359-4624-A4A7-18B7861D62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685800" y="1981200"/>
            <a:ext cx="3810000" cy="4114800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D65B9-C24B-4399-BE5F-8511AA49A8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566F4-F4F2-4EA3-86AA-7FA1BCE93C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8BE83-BEE7-4F08-B618-B6DFC6530A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2B63E-9424-4236-833E-8A18C7FDCB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83B55-1990-4B11-8631-89967476B1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C0ED8-5D1C-4F46-A281-ABE99BA84F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6C7D6-2CEF-41AB-B37F-E0DE5D2A0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50B94-FCA8-4F97-9CBF-7A13709620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6A56C-54E5-4151-B8C9-300B0702FD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24E7A-6B6B-4B16-B867-FDDACA389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5F3C0-CE92-4862-AB10-990EB023CE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83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 eaLnBrk="0" hangingPunct="0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 eaLnBrk="0" hangingPunct="0">
              <a:defRPr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144EC022-1CA5-4F8A-A51A-8F5E56822A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89" r:id="rId2"/>
    <p:sldLayoutId id="2147483991" r:id="rId3"/>
    <p:sldLayoutId id="2147483988" r:id="rId4"/>
    <p:sldLayoutId id="2147483987" r:id="rId5"/>
    <p:sldLayoutId id="2147483986" r:id="rId6"/>
    <p:sldLayoutId id="2147483985" r:id="rId7"/>
    <p:sldLayoutId id="2147483984" r:id="rId8"/>
    <p:sldLayoutId id="2147483983" r:id="rId9"/>
    <p:sldLayoutId id="2147483982" r:id="rId10"/>
    <p:sldLayoutId id="2147483981" r:id="rId11"/>
    <p:sldLayoutId id="2147483980" r:id="rId12"/>
    <p:sldLayoutId id="2147483979" r:id="rId13"/>
    <p:sldLayoutId id="2147483978" r:id="rId14"/>
    <p:sldLayoutId id="2147483977" r:id="rId15"/>
    <p:sldLayoutId id="2147483976" r:id="rId16"/>
    <p:sldLayoutId id="2147483975" r:id="rId17"/>
    <p:sldLayoutId id="2147483974" r:id="rId18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ctr" rtl="0" fontAlgn="base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7625" y="1341438"/>
            <a:ext cx="9109075" cy="3644900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endParaRPr lang="en-US" sz="900" smtClean="0">
              <a:solidFill>
                <a:srgbClr val="000000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4000" b="1" smtClean="0">
                <a:solidFill>
                  <a:schemeClr val="tx1"/>
                </a:solidFill>
              </a:rPr>
              <a:t>Why Judges &amp; Juries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4000" b="1" smtClean="0">
                <a:solidFill>
                  <a:schemeClr val="tx1"/>
                </a:solidFill>
              </a:rPr>
              <a:t>Need (Some) Academics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en-US" sz="2800" smtClean="0">
              <a:solidFill>
                <a:srgbClr val="000000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000" smtClean="0">
                <a:solidFill>
                  <a:srgbClr val="000000"/>
                </a:solidFill>
              </a:rPr>
              <a:t>Professor Cheryl Thomas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000" smtClean="0">
                <a:solidFill>
                  <a:srgbClr val="000000"/>
                </a:solidFill>
              </a:rPr>
              <a:t>Director, UCL Jury Project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000" smtClean="0">
                <a:solidFill>
                  <a:srgbClr val="000000"/>
                </a:solidFill>
              </a:rPr>
              <a:t>Co-Director, UCL Judicial Institute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000" smtClean="0">
                <a:solidFill>
                  <a:srgbClr val="000000"/>
                </a:solidFill>
              </a:rPr>
              <a:t>UCL Faculty of Laws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0" y="0"/>
          <a:ext cx="9144000" cy="6884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half" idx="2"/>
          </p:nvPr>
        </p:nvGraphicFramePr>
        <p:xfrm>
          <a:off x="0" y="44450"/>
          <a:ext cx="9144000" cy="6813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50825" y="1844675"/>
            <a:ext cx="8893175" cy="460851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GB" b="1" u="sng" dirty="0" smtClean="0">
                <a:solidFill>
                  <a:schemeClr val="tx1"/>
                </a:solidFill>
              </a:rPr>
              <a:t>Reality:</a:t>
            </a:r>
            <a:r>
              <a:rPr lang="en-GB" dirty="0" smtClean="0">
                <a:solidFill>
                  <a:schemeClr val="tx1"/>
                </a:solidFill>
              </a:rPr>
              <a:t> Juries convict more often than acquit in rape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GB" sz="10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1"/>
                </a:solidFill>
              </a:rPr>
              <a:t>55% conviction rate: 4,310 verdicts, all courts, 2 years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1"/>
                </a:solidFill>
              </a:rPr>
              <a:t>Home Office report (Kelly et al 2005) claimed juries acquit most often: 181 verdicts, few courts, short time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b="1" u="sng" dirty="0" smtClean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b="1" u="sng" dirty="0" smtClean="0">
                <a:solidFill>
                  <a:schemeClr val="tx1"/>
                </a:solidFill>
              </a:rPr>
              <a:t>Conclusion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1"/>
                </a:solidFill>
              </a:rPr>
              <a:t>Low conviction rate for rape (6%) is not due to juries. 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GB" sz="9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GB" dirty="0" smtClean="0">
                <a:solidFill>
                  <a:schemeClr val="tx1"/>
                </a:solidFill>
              </a:rPr>
              <a:t>				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813"/>
            <a:ext cx="9144000" cy="14605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0090"/>
                </a:solidFill>
              </a:rPr>
              <a:t>The Truth About </a:t>
            </a:r>
            <a:br>
              <a:rPr lang="en-US" b="1" dirty="0" smtClean="0">
                <a:solidFill>
                  <a:srgbClr val="000090"/>
                </a:solidFill>
              </a:rPr>
            </a:br>
            <a:r>
              <a:rPr lang="en-US" b="1" dirty="0" smtClean="0">
                <a:solidFill>
                  <a:srgbClr val="000090"/>
                </a:solidFill>
              </a:rPr>
              <a:t>Juries &amp; Rape Cases</a:t>
            </a:r>
            <a:endParaRPr lang="en-US" b="1" dirty="0">
              <a:solidFill>
                <a:srgbClr val="00009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59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79388" y="2133600"/>
            <a:ext cx="8856662" cy="3311525"/>
          </a:xfrm>
        </p:spPr>
        <p:txBody>
          <a:bodyPr/>
          <a:lstStyle/>
          <a:p>
            <a:pPr>
              <a:buFontTx/>
              <a:buNone/>
            </a:pPr>
            <a:r>
              <a:rPr lang="en-GB" b="1" u="sng" smtClean="0">
                <a:solidFill>
                  <a:schemeClr val="tx1"/>
                </a:solidFill>
              </a:rPr>
              <a:t>Myth:</a:t>
            </a:r>
            <a:r>
              <a:rPr lang="en-GB" b="1" smtClean="0">
                <a:solidFill>
                  <a:schemeClr val="tx1"/>
                </a:solidFill>
              </a:rPr>
              <a:t> </a:t>
            </a:r>
            <a:r>
              <a:rPr lang="en-GB" smtClean="0">
                <a:solidFill>
                  <a:schemeClr val="tx1"/>
                </a:solidFill>
              </a:rPr>
              <a:t>Juries rarely convict defendants at certain courts (eg, Snaresbrook)</a:t>
            </a:r>
          </a:p>
          <a:p>
            <a:pPr>
              <a:buFontTx/>
              <a:buNone/>
            </a:pPr>
            <a:endParaRPr lang="en-GB" smtClean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en-GB" sz="900" smtClean="0">
                <a:solidFill>
                  <a:schemeClr val="tx1"/>
                </a:solidFill>
              </a:rPr>
              <a:t>		</a:t>
            </a:r>
          </a:p>
          <a:p>
            <a:pPr>
              <a:buFontTx/>
              <a:buNone/>
            </a:pPr>
            <a:r>
              <a:rPr lang="en-GB" b="1" u="sng" smtClean="0">
                <a:solidFill>
                  <a:schemeClr val="tx1"/>
                </a:solidFill>
              </a:rPr>
              <a:t>Reality:</a:t>
            </a:r>
            <a:r>
              <a:rPr lang="en-GB" smtClean="0">
                <a:solidFill>
                  <a:schemeClr val="tx1"/>
                </a:solidFill>
              </a:rPr>
              <a:t> Jury conviction rates by court range from 69%-53%   So no courts where juries acquit more than convict (Snaresbrook = 65%)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813"/>
            <a:ext cx="9144000" cy="11017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800" dirty="0" smtClean="0">
                <a:solidFill>
                  <a:srgbClr val="000090"/>
                </a:solidFill>
              </a:rPr>
              <a:t>Postcode Lottery in Jury Trials?</a:t>
            </a:r>
            <a:endParaRPr lang="en-US" sz="4800" dirty="0">
              <a:solidFill>
                <a:srgbClr val="00009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59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txBody>
          <a:bodyPr/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000090"/>
                </a:solidFill>
              </a:rPr>
              <a:t>Are Juries Effective Decision-Makers?</a:t>
            </a:r>
            <a:endParaRPr lang="en-US" sz="4000" b="1" dirty="0">
              <a:solidFill>
                <a:srgbClr val="00009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19250" y="1484313"/>
            <a:ext cx="6481763" cy="4968875"/>
          </a:xfrm>
        </p:spPr>
        <p:txBody>
          <a:bodyPr rtlCol="0">
            <a:normAutofit/>
          </a:bodyPr>
          <a:lstStyle/>
          <a:p>
            <a:pPr marL="0" indent="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b="1" dirty="0" smtClean="0">
                <a:solidFill>
                  <a:srgbClr val="000000"/>
                </a:solidFill>
              </a:rPr>
              <a:t>Once sworn: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0000"/>
                </a:solidFill>
              </a:rPr>
              <a:t>R</a:t>
            </a:r>
            <a:r>
              <a:rPr lang="en-GB" dirty="0" smtClean="0">
                <a:solidFill>
                  <a:srgbClr val="000000"/>
                </a:solidFill>
              </a:rPr>
              <a:t>arely </a:t>
            </a:r>
            <a:r>
              <a:rPr lang="en-GB" dirty="0">
                <a:solidFill>
                  <a:srgbClr val="000000"/>
                </a:solidFill>
              </a:rPr>
              <a:t>discharged (&lt;1%)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0000"/>
                </a:solidFill>
              </a:rPr>
              <a:t>D</a:t>
            </a:r>
            <a:r>
              <a:rPr lang="en-GB" dirty="0" smtClean="0">
                <a:solidFill>
                  <a:srgbClr val="000000"/>
                </a:solidFill>
              </a:rPr>
              <a:t>eliberate </a:t>
            </a:r>
            <a:r>
              <a:rPr lang="en-GB" dirty="0">
                <a:solidFill>
                  <a:srgbClr val="000000"/>
                </a:solidFill>
              </a:rPr>
              <a:t>on 89% of </a:t>
            </a:r>
            <a:r>
              <a:rPr lang="en-GB" dirty="0" smtClean="0">
                <a:solidFill>
                  <a:srgbClr val="000000"/>
                </a:solidFill>
              </a:rPr>
              <a:t>charges</a:t>
            </a:r>
            <a:endParaRPr lang="en-GB" dirty="0">
              <a:solidFill>
                <a:srgbClr val="000000"/>
              </a:solidFill>
            </a:endParaRP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>
              <a:solidFill>
                <a:srgbClr val="000000"/>
              </a:solidFill>
            </a:endParaRP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b="1" dirty="0" smtClean="0">
                <a:solidFill>
                  <a:srgbClr val="000000"/>
                </a:solidFill>
              </a:rPr>
              <a:t>Once </a:t>
            </a:r>
            <a:r>
              <a:rPr lang="en-GB" b="1" dirty="0">
                <a:solidFill>
                  <a:srgbClr val="000000"/>
                </a:solidFill>
              </a:rPr>
              <a:t>they </a:t>
            </a:r>
            <a:r>
              <a:rPr lang="en-GB" b="1" dirty="0" smtClean="0">
                <a:solidFill>
                  <a:srgbClr val="000000"/>
                </a:solidFill>
              </a:rPr>
              <a:t>deliberate</a:t>
            </a:r>
            <a:endParaRPr lang="en-GB" b="1" dirty="0">
              <a:solidFill>
                <a:srgbClr val="000000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rgbClr val="000000"/>
                </a:solidFill>
              </a:rPr>
              <a:t>Reach verdict </a:t>
            </a:r>
            <a:r>
              <a:rPr lang="en-GB" dirty="0">
                <a:solidFill>
                  <a:srgbClr val="000000"/>
                </a:solidFill>
              </a:rPr>
              <a:t>over 99</a:t>
            </a:r>
            <a:r>
              <a:rPr lang="en-GB" dirty="0" smtClean="0">
                <a:solidFill>
                  <a:srgbClr val="000000"/>
                </a:solidFill>
              </a:rPr>
              <a:t>% time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GB" b="1" dirty="0">
              <a:solidFill>
                <a:srgbClr val="000000"/>
              </a:solidFill>
            </a:endParaRPr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b="1" dirty="0">
                <a:solidFill>
                  <a:srgbClr val="000000"/>
                </a:solidFill>
              </a:rPr>
              <a:t>Hung </a:t>
            </a:r>
            <a:r>
              <a:rPr lang="en-GB" b="1" dirty="0" smtClean="0">
                <a:solidFill>
                  <a:srgbClr val="000000"/>
                </a:solidFill>
              </a:rPr>
              <a:t>juries – almost always: </a:t>
            </a:r>
            <a:endParaRPr lang="en-GB" b="1" dirty="0">
              <a:solidFill>
                <a:srgbClr val="000000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rgbClr val="000000"/>
                </a:solidFill>
              </a:rPr>
              <a:t>on </a:t>
            </a:r>
            <a:r>
              <a:rPr lang="en-GB" dirty="0">
                <a:solidFill>
                  <a:srgbClr val="000000"/>
                </a:solidFill>
              </a:rPr>
              <a:t>multiple charges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rgbClr val="000000"/>
                </a:solidFill>
              </a:rPr>
              <a:t>reach </a:t>
            </a:r>
            <a:r>
              <a:rPr lang="en-GB" dirty="0">
                <a:solidFill>
                  <a:srgbClr val="000000"/>
                </a:solidFill>
              </a:rPr>
              <a:t>some </a:t>
            </a:r>
            <a:r>
              <a:rPr lang="en-GB" dirty="0" smtClean="0">
                <a:solidFill>
                  <a:srgbClr val="000000"/>
                </a:solidFill>
              </a:rPr>
              <a:t>verdict</a:t>
            </a:r>
            <a:endParaRPr lang="en-GB" dirty="0">
              <a:solidFill>
                <a:srgbClr val="000000"/>
              </a:solidFill>
            </a:endParaRP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1438"/>
          </a:xfrm>
        </p:spPr>
        <p:txBody>
          <a:bodyPr/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4800" dirty="0" smtClean="0">
                <a:solidFill>
                  <a:srgbClr val="000090"/>
                </a:solidFill>
              </a:rPr>
              <a:t>Juror Understanding of </a:t>
            </a:r>
            <a:br>
              <a:rPr lang="en-US" sz="4800" dirty="0" smtClean="0">
                <a:solidFill>
                  <a:srgbClr val="000090"/>
                </a:solidFill>
              </a:rPr>
            </a:br>
            <a:r>
              <a:rPr lang="en-US" sz="4800" dirty="0" smtClean="0">
                <a:solidFill>
                  <a:srgbClr val="000090"/>
                </a:solidFill>
              </a:rPr>
              <a:t>Legal Directions</a:t>
            </a:r>
            <a:endParaRPr lang="en-US" sz="4800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412875"/>
            <a:ext cx="8135938" cy="51577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900" dirty="0">
              <a:solidFill>
                <a:srgbClr val="00000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>
                <a:solidFill>
                  <a:srgbClr val="000000"/>
                </a:solidFill>
              </a:rPr>
              <a:t>Most jurors (68%) said </a:t>
            </a:r>
            <a:r>
              <a:rPr lang="en-GB" dirty="0" smtClean="0">
                <a:solidFill>
                  <a:srgbClr val="000000"/>
                </a:solidFill>
              </a:rPr>
              <a:t>legal directions were </a:t>
            </a:r>
            <a:r>
              <a:rPr lang="en-GB" dirty="0">
                <a:solidFill>
                  <a:srgbClr val="000000"/>
                </a:solidFill>
              </a:rPr>
              <a:t>easy to </a:t>
            </a:r>
            <a:r>
              <a:rPr lang="en-GB" dirty="0" smtClean="0">
                <a:solidFill>
                  <a:srgbClr val="000000"/>
                </a:solidFill>
              </a:rPr>
              <a:t>understand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solidFill>
                <a:srgbClr val="00000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>
                <a:solidFill>
                  <a:srgbClr val="000000"/>
                </a:solidFill>
              </a:rPr>
              <a:t>But only </a:t>
            </a:r>
            <a:r>
              <a:rPr lang="en-GB" dirty="0">
                <a:solidFill>
                  <a:srgbClr val="000000"/>
                </a:solidFill>
              </a:rPr>
              <a:t>31% correctly identified </a:t>
            </a:r>
            <a:r>
              <a:rPr lang="en-GB" b="1" u="sng" dirty="0">
                <a:solidFill>
                  <a:srgbClr val="000000"/>
                </a:solidFill>
              </a:rPr>
              <a:t>both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smtClean="0">
                <a:solidFill>
                  <a:srgbClr val="000000"/>
                </a:solidFill>
              </a:rPr>
              <a:t>key questions after oral directions</a:t>
            </a:r>
            <a:endParaRPr lang="en-GB" b="1" u="sng" dirty="0">
              <a:solidFill>
                <a:srgbClr val="000000"/>
              </a:solidFill>
            </a:endParaRP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solidFill>
                <a:srgbClr val="000000"/>
              </a:solidFill>
            </a:endParaRP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b="1" u="sng" dirty="0">
                <a:solidFill>
                  <a:srgbClr val="000000"/>
                </a:solidFill>
              </a:rPr>
              <a:t>W</a:t>
            </a:r>
            <a:r>
              <a:rPr lang="en-GB" b="1" u="sng" dirty="0" smtClean="0">
                <a:solidFill>
                  <a:srgbClr val="000000"/>
                </a:solidFill>
              </a:rPr>
              <a:t>ritten </a:t>
            </a:r>
            <a:r>
              <a:rPr lang="en-GB" b="1" u="sng" dirty="0">
                <a:solidFill>
                  <a:srgbClr val="000000"/>
                </a:solidFill>
              </a:rPr>
              <a:t>summary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dirty="0">
                <a:solidFill>
                  <a:srgbClr val="000000"/>
                </a:solidFill>
              </a:rPr>
              <a:t>of directions </a:t>
            </a:r>
            <a:r>
              <a:rPr lang="en-GB" dirty="0" smtClean="0">
                <a:solidFill>
                  <a:srgbClr val="000000"/>
                </a:solidFill>
              </a:rPr>
              <a:t>substantially </a:t>
            </a:r>
            <a:r>
              <a:rPr lang="en-GB" dirty="0">
                <a:solidFill>
                  <a:srgbClr val="000000"/>
                </a:solidFill>
              </a:rPr>
              <a:t>improved comprehension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>
              <a:solidFill>
                <a:srgbClr val="00000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solidFill>
                <a:srgbClr val="00000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381000" y="1905000"/>
          <a:ext cx="8458200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4" imgW="51373440" imgH="28196280" progId="Excel.Sheet.8">
                  <p:embed/>
                </p:oleObj>
              </mc:Choice>
              <mc:Fallback>
                <p:oleObj name="Worksheet" r:id="rId4" imgW="51373440" imgH="28196280" progId="Excel.Sheet.8">
                  <p:embed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905000"/>
                        <a:ext cx="8458200" cy="4800600"/>
                      </a:xfrm>
                      <a:prstGeom prst="rect">
                        <a:avLst/>
                      </a:prstGeom>
                      <a:noFill/>
                      <a:effectLst>
                        <a:outerShdw dist="38099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4291" name="Rectangle 1027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304800"/>
            <a:ext cx="8839200" cy="1447800"/>
          </a:xfrm>
        </p:spPr>
        <p:txBody>
          <a:bodyPr rtlCol="0">
            <a:normAutofit fontScale="925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GB" b="1" dirty="0">
                <a:solidFill>
                  <a:srgbClr val="000000"/>
                </a:solidFill>
              </a:rPr>
              <a:t>What Does It Mean?</a:t>
            </a:r>
            <a:r>
              <a:rPr lang="en-GB" sz="2000" dirty="0">
                <a:solidFill>
                  <a:srgbClr val="000000"/>
                </a:solidFill>
              </a:rPr>
              <a:t> 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GB" sz="2000" dirty="0">
                <a:solidFill>
                  <a:srgbClr val="000000"/>
                </a:solidFill>
              </a:rPr>
              <a:t>It does not mean most jurors didn’t understand legal instructions. 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GB" sz="2000" dirty="0">
                <a:solidFill>
                  <a:srgbClr val="000000"/>
                </a:solidFill>
              </a:rPr>
              <a:t>Means they did not always see them in same legal terms used by judge.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GB" sz="2000" dirty="0" smtClean="0">
                <a:solidFill>
                  <a:srgbClr val="000000"/>
                </a:solidFill>
              </a:rPr>
              <a:t>But written summary improves </a:t>
            </a:r>
            <a:r>
              <a:rPr lang="en-GB" sz="2000" dirty="0">
                <a:solidFill>
                  <a:srgbClr val="000000"/>
                </a:solidFill>
              </a:rPr>
              <a:t>comprehension of specifics of law 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557338"/>
            <a:ext cx="8137525" cy="2951162"/>
          </a:xfrm>
        </p:spPr>
        <p:txBody>
          <a:bodyPr wrap="none"/>
          <a:lstStyle/>
          <a:p>
            <a:pPr>
              <a:lnSpc>
                <a:spcPct val="80000"/>
              </a:lnSpc>
              <a:buFontTx/>
              <a:buNone/>
            </a:pPr>
            <a:endParaRPr lang="en-GB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b="1" smtClean="0">
                <a:solidFill>
                  <a:schemeClr val="tx1"/>
                </a:solidFill>
              </a:rPr>
              <a:t>The “fade factor” exists</a:t>
            </a:r>
            <a:r>
              <a:rPr lang="en-GB" smtClean="0">
                <a:solidFill>
                  <a:schemeClr val="tx1"/>
                </a:solidFill>
              </a:rPr>
              <a:t>: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mtClean="0">
                <a:solidFill>
                  <a:schemeClr val="tx1"/>
                </a:solidFill>
              </a:rPr>
              <a:t>Jurors mostly recall in-trial, not pre-trial, media reports</a:t>
            </a:r>
          </a:p>
        </p:txBody>
      </p:sp>
      <p:sp>
        <p:nvSpPr>
          <p:cNvPr id="417804" name="Rectangle 12"/>
          <p:cNvSpPr>
            <a:spLocks noChangeArrowheads="1"/>
          </p:cNvSpPr>
          <p:nvPr/>
        </p:nvSpPr>
        <p:spPr bwMode="auto">
          <a:xfrm>
            <a:off x="107950" y="3284538"/>
            <a:ext cx="8763000" cy="1828800"/>
          </a:xfrm>
          <a:prstGeom prst="rect">
            <a:avLst/>
          </a:prstGeom>
          <a:noFill/>
          <a:ln>
            <a:noFill/>
          </a:ln>
          <a:extLst/>
        </p:spPr>
        <p:txBody>
          <a:bodyPr wrap="none"/>
          <a:lstStyle/>
          <a:p>
            <a:pPr>
              <a:lnSpc>
                <a:spcPct val="80000"/>
              </a:lnSpc>
              <a:defRPr/>
            </a:pPr>
            <a:r>
              <a:rPr lang="en-GB" dirty="0">
                <a:ea typeface="ＭＳ Ｐゴシック" charset="0"/>
                <a:cs typeface="ＭＳ Ｐゴシック" charset="0"/>
              </a:rPr>
              <a:t>But </a:t>
            </a:r>
            <a:r>
              <a:rPr lang="en-GB" b="1" dirty="0">
                <a:ea typeface="ＭＳ Ｐゴシック" charset="0"/>
                <a:cs typeface="ＭＳ Ｐゴシック" charset="0"/>
              </a:rPr>
              <a:t>1/3 in high profile cases </a:t>
            </a:r>
            <a:r>
              <a:rPr lang="en-GB" dirty="0">
                <a:ea typeface="ＭＳ Ｐゴシック" charset="0"/>
                <a:cs typeface="ＭＳ Ｐゴシック" charset="0"/>
              </a:rPr>
              <a:t>recalled some </a:t>
            </a:r>
            <a:r>
              <a:rPr lang="en-GB" b="1" dirty="0">
                <a:ea typeface="ＭＳ Ｐゴシック" charset="0"/>
                <a:cs typeface="ＭＳ Ｐゴシック" charset="0"/>
              </a:rPr>
              <a:t>pre-trial </a:t>
            </a:r>
            <a:r>
              <a:rPr lang="en-GB" dirty="0">
                <a:ea typeface="ＭＳ Ｐゴシック" charset="0"/>
                <a:cs typeface="ＭＳ Ｐゴシック" charset="0"/>
              </a:rPr>
              <a:t>coverage</a:t>
            </a:r>
          </a:p>
          <a:p>
            <a:pPr>
              <a:lnSpc>
                <a:spcPct val="80000"/>
              </a:lnSpc>
              <a:defRPr/>
            </a:pPr>
            <a:endParaRPr lang="en-GB" dirty="0">
              <a:ea typeface="ＭＳ Ｐゴシック" charset="0"/>
              <a:cs typeface="ＭＳ Ｐゴシック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GB" dirty="0">
                <a:ea typeface="ＭＳ Ｐゴシック" charset="0"/>
                <a:cs typeface="ＭＳ Ｐゴシック" charset="0"/>
              </a:rPr>
              <a:t>And 20% of jurors on high profile cases who recalled media coverage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GB" dirty="0">
                <a:ea typeface="ＭＳ Ｐゴシック" charset="0"/>
                <a:cs typeface="ＭＳ Ｐゴシック" charset="0"/>
              </a:rPr>
              <a:t>said they found it hard to put it out of their mind</a:t>
            </a:r>
          </a:p>
          <a:p>
            <a:pPr>
              <a:lnSpc>
                <a:spcPct val="80000"/>
              </a:lnSpc>
              <a:defRPr/>
            </a:pPr>
            <a:endParaRPr lang="en-GB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rgbClr val="000090"/>
                </a:solidFill>
              </a:rPr>
              <a:t>Are Jurors Influenced by Media? </a:t>
            </a:r>
            <a:endParaRPr lang="en-US" sz="4400" b="1" dirty="0">
              <a:solidFill>
                <a:srgbClr val="00009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5" grpId="0" build="p"/>
      <p:bldP spid="41780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1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250825" y="1524000"/>
            <a:ext cx="8740775" cy="51816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endParaRPr lang="en-GB" sz="800" dirty="0" smtClean="0">
              <a:solidFill>
                <a:srgbClr val="000000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GB" sz="2000" dirty="0" smtClean="0">
                <a:solidFill>
                  <a:srgbClr val="000000"/>
                </a:solidFill>
              </a:rPr>
              <a:t>Jurors use the internet to look for information about cases despite judicial directions against it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GB" sz="2000" dirty="0" smtClean="0">
              <a:solidFill>
                <a:srgbClr val="000000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dirty="0" smtClean="0">
                <a:solidFill>
                  <a:srgbClr val="000000"/>
                </a:solidFill>
              </a:rPr>
              <a:t>More </a:t>
            </a:r>
            <a:r>
              <a:rPr lang="en-GB" sz="2000" dirty="0">
                <a:solidFill>
                  <a:srgbClr val="000000"/>
                </a:solidFill>
              </a:rPr>
              <a:t>jurors said they saw information on internet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dirty="0">
                <a:solidFill>
                  <a:srgbClr val="000000"/>
                </a:solidFill>
              </a:rPr>
              <a:t>during trial than admitted actually looking for it:</a:t>
            </a:r>
            <a:r>
              <a:rPr lang="en-GB" sz="1600" dirty="0">
                <a:solidFill>
                  <a:srgbClr val="000000"/>
                </a:solidFill>
              </a:rPr>
              <a:t>  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buFont typeface="Times" charset="0"/>
              <a:buChar char="•"/>
              <a:defRPr/>
            </a:pPr>
            <a:r>
              <a:rPr lang="en-GB" sz="2000" dirty="0">
                <a:solidFill>
                  <a:srgbClr val="000000"/>
                </a:solidFill>
              </a:rPr>
              <a:t>High profile cases: 26% saw - 12% looked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buFont typeface="Times" charset="0"/>
              <a:buChar char="•"/>
              <a:defRPr/>
            </a:pPr>
            <a:r>
              <a:rPr lang="en-GB" sz="2000" dirty="0">
                <a:solidFill>
                  <a:srgbClr val="000000"/>
                </a:solidFill>
              </a:rPr>
              <a:t>Standard cases: 13% saw - 5% looked</a:t>
            </a:r>
            <a:endParaRPr lang="en-GB" sz="1400" dirty="0">
              <a:solidFill>
                <a:srgbClr val="000000"/>
              </a:solidFill>
            </a:endParaRPr>
          </a:p>
          <a:p>
            <a:pPr fontAlgn="auto">
              <a:lnSpc>
                <a:spcPct val="13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GB" sz="800" dirty="0">
              <a:solidFill>
                <a:srgbClr val="000000"/>
              </a:solidFill>
            </a:endParaRPr>
          </a:p>
          <a:p>
            <a:pPr fontAlgn="auto">
              <a:lnSpc>
                <a:spcPct val="13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GB" sz="800" dirty="0">
              <a:solidFill>
                <a:srgbClr val="000000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dirty="0">
                <a:solidFill>
                  <a:srgbClr val="000000"/>
                </a:solidFill>
              </a:rPr>
              <a:t>Not primarily younger jurors: most jurors who looked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dirty="0">
                <a:solidFill>
                  <a:srgbClr val="000000"/>
                </a:solidFill>
              </a:rPr>
              <a:t>on internet were over 30 (81% in high profile cases).</a:t>
            </a:r>
            <a:endParaRPr lang="en-GB" sz="1600" dirty="0">
              <a:solidFill>
                <a:srgbClr val="000000"/>
              </a:solidFill>
            </a:endParaRPr>
          </a:p>
          <a:p>
            <a:pPr fontAlgn="auto">
              <a:lnSpc>
                <a:spcPct val="130000"/>
              </a:lnSpc>
              <a:spcAft>
                <a:spcPts val="0"/>
              </a:spcAft>
              <a:buFontTx/>
              <a:buNone/>
              <a:defRPr/>
            </a:pPr>
            <a:endParaRPr lang="en-GB" sz="800" dirty="0" smtClean="0">
              <a:solidFill>
                <a:srgbClr val="000000"/>
              </a:solidFill>
            </a:endParaRPr>
          </a:p>
          <a:p>
            <a:pPr fontAlgn="auto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endParaRPr lang="en-GB" sz="2000" dirty="0" smtClean="0">
              <a:solidFill>
                <a:srgbClr val="000000"/>
              </a:solidFill>
            </a:endParaRPr>
          </a:p>
          <a:p>
            <a:pPr fontAlgn="auto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en-GB" sz="2000" dirty="0" smtClean="0">
                <a:solidFill>
                  <a:srgbClr val="000000"/>
                </a:solidFill>
              </a:rPr>
              <a:t>What we still don’t know: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dirty="0" smtClean="0">
                <a:solidFill>
                  <a:srgbClr val="000000"/>
                </a:solidFill>
              </a:rPr>
              <a:t>How are jurors using internet/social media?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000" dirty="0" smtClean="0">
              <a:solidFill>
                <a:srgbClr val="000000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dirty="0" smtClean="0">
                <a:solidFill>
                  <a:srgbClr val="000000"/>
                </a:solidFill>
              </a:rPr>
              <a:t>What is </a:t>
            </a:r>
            <a:r>
              <a:rPr lang="en-GB" sz="2000" u="sng" dirty="0" smtClean="0">
                <a:solidFill>
                  <a:srgbClr val="000000"/>
                </a:solidFill>
              </a:rPr>
              <a:t>most effective way </a:t>
            </a:r>
            <a:r>
              <a:rPr lang="en-GB" sz="2000" dirty="0" smtClean="0">
                <a:solidFill>
                  <a:srgbClr val="000000"/>
                </a:solidFill>
              </a:rPr>
              <a:t>to ensure jurors do not use internet inappropriately?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23813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90"/>
                </a:solidFill>
              </a:rPr>
              <a:t>Juror Use of Internet</a:t>
            </a:r>
            <a:endParaRPr lang="en-US" dirty="0">
              <a:solidFill>
                <a:srgbClr val="00009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2851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rgbClr val="000090"/>
                </a:solidFill>
              </a:rPr>
              <a:t>Do Jurors Understand the Process?</a:t>
            </a:r>
            <a:endParaRPr lang="en-US" sz="4400" b="1" dirty="0">
              <a:solidFill>
                <a:srgbClr val="000090"/>
              </a:solidFill>
            </a:endParaRPr>
          </a:p>
        </p:txBody>
      </p:sp>
      <p:sp>
        <p:nvSpPr>
          <p:cNvPr id="6451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825" y="1700213"/>
            <a:ext cx="8713788" cy="5157787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3200" b="1" smtClean="0">
                <a:solidFill>
                  <a:srgbClr val="000000"/>
                </a:solidFill>
              </a:rPr>
              <a:t>Jury Deliberations &amp; Improper Conduct</a:t>
            </a:r>
          </a:p>
          <a:p>
            <a:pPr>
              <a:lnSpc>
                <a:spcPct val="110000"/>
              </a:lnSpc>
              <a:buFont typeface="Arial" charset="0"/>
              <a:buNone/>
            </a:pPr>
            <a:endParaRPr lang="en-GB" sz="900" smtClean="0">
              <a:solidFill>
                <a:srgbClr val="000000"/>
              </a:solidFill>
            </a:endParaRPr>
          </a:p>
          <a:p>
            <a:pPr>
              <a:lnSpc>
                <a:spcPct val="110000"/>
              </a:lnSpc>
              <a:buFont typeface="Arial" charset="0"/>
              <a:buNone/>
            </a:pPr>
            <a:endParaRPr lang="en-GB" sz="900" smtClean="0">
              <a:solidFill>
                <a:srgbClr val="000000"/>
              </a:solidFill>
            </a:endParaRPr>
          </a:p>
          <a:p>
            <a:pPr>
              <a:lnSpc>
                <a:spcPct val="110000"/>
              </a:lnSpc>
              <a:buFont typeface="Arial" charset="0"/>
              <a:buNone/>
            </a:pPr>
            <a:endParaRPr lang="en-GB" sz="90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GB" smtClean="0">
                <a:solidFill>
                  <a:srgbClr val="000000"/>
                </a:solidFill>
              </a:rPr>
              <a:t>Almost all jurors (82%) felt jurors should </a:t>
            </a:r>
            <a:r>
              <a:rPr lang="en-GB" b="1" u="sng" smtClean="0">
                <a:solidFill>
                  <a:srgbClr val="000000"/>
                </a:solidFill>
              </a:rPr>
              <a:t>not</a:t>
            </a:r>
            <a:r>
              <a:rPr lang="en-GB" smtClean="0">
                <a:solidFill>
                  <a:srgbClr val="000000"/>
                </a:solidFill>
              </a:rPr>
              <a:t> be allowed to speak about what occurs in jury deliberations</a:t>
            </a:r>
          </a:p>
          <a:p>
            <a:pPr>
              <a:lnSpc>
                <a:spcPct val="90000"/>
              </a:lnSpc>
            </a:pPr>
            <a:endParaRPr lang="en-GB" sz="90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endParaRPr lang="en-GB" sz="90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GB" smtClean="0">
                <a:solidFill>
                  <a:srgbClr val="000000"/>
                </a:solidFill>
              </a:rPr>
              <a:t>Most jurors (67%) wanted </a:t>
            </a:r>
            <a:r>
              <a:rPr lang="en-GB" b="1" u="sng" smtClean="0">
                <a:solidFill>
                  <a:srgbClr val="000000"/>
                </a:solidFill>
              </a:rPr>
              <a:t>more information </a:t>
            </a:r>
            <a:r>
              <a:rPr lang="en-GB" smtClean="0">
                <a:solidFill>
                  <a:srgbClr val="000000"/>
                </a:solidFill>
              </a:rPr>
              <a:t>about how to conduct deliberations</a:t>
            </a:r>
          </a:p>
          <a:p>
            <a:pPr>
              <a:lnSpc>
                <a:spcPct val="90000"/>
              </a:lnSpc>
            </a:pPr>
            <a:endParaRPr lang="en-GB" sz="90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endParaRPr lang="en-GB" sz="90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GB" smtClean="0">
                <a:solidFill>
                  <a:srgbClr val="000000"/>
                </a:solidFill>
              </a:rPr>
              <a:t>Almost half (48%) were </a:t>
            </a:r>
            <a:r>
              <a:rPr lang="en-GB" b="1" u="sng" smtClean="0">
                <a:solidFill>
                  <a:srgbClr val="000000"/>
                </a:solidFill>
              </a:rPr>
              <a:t>uncertain or did not know what to do</a:t>
            </a:r>
            <a:r>
              <a:rPr lang="en-GB" smtClean="0">
                <a:solidFill>
                  <a:srgbClr val="000000"/>
                </a:solidFill>
              </a:rPr>
              <a:t> about improper jury conduct</a:t>
            </a:r>
          </a:p>
          <a:p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3" y="1557338"/>
            <a:ext cx="7343775" cy="3355975"/>
          </a:xfrm>
        </p:spPr>
        <p:txBody>
          <a:bodyPr/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000090"/>
                </a:solidFill>
              </a:rPr>
              <a:t>How the </a:t>
            </a:r>
            <a:br>
              <a:rPr lang="en-US" sz="4000" dirty="0" smtClean="0">
                <a:solidFill>
                  <a:srgbClr val="000090"/>
                </a:solidFill>
              </a:rPr>
            </a:br>
            <a:r>
              <a:rPr lang="en-US" sz="4000" dirty="0" smtClean="0">
                <a:solidFill>
                  <a:srgbClr val="000090"/>
                </a:solidFill>
              </a:rPr>
              <a:t>Jury System  </a:t>
            </a:r>
            <a:br>
              <a:rPr lang="en-US" sz="4000" dirty="0" smtClean="0">
                <a:solidFill>
                  <a:srgbClr val="000090"/>
                </a:solidFill>
              </a:rPr>
            </a:br>
            <a:r>
              <a:rPr lang="en-US" sz="4000" dirty="0" smtClean="0">
                <a:solidFill>
                  <a:srgbClr val="000090"/>
                </a:solidFill>
              </a:rPr>
              <a:t>has </a:t>
            </a:r>
            <a:r>
              <a:rPr lang="en-US" sz="4000" dirty="0">
                <a:solidFill>
                  <a:srgbClr val="000090"/>
                </a:solidFill>
              </a:rPr>
              <a:t>b</a:t>
            </a:r>
            <a:r>
              <a:rPr lang="en-US" sz="4000" dirty="0" smtClean="0">
                <a:solidFill>
                  <a:srgbClr val="000090"/>
                </a:solidFill>
              </a:rPr>
              <a:t>enefited from </a:t>
            </a:r>
            <a:br>
              <a:rPr lang="en-US" sz="4000" dirty="0" smtClean="0">
                <a:solidFill>
                  <a:srgbClr val="000090"/>
                </a:solidFill>
              </a:rPr>
            </a:br>
            <a:r>
              <a:rPr lang="en-US" sz="4000" dirty="0" smtClean="0">
                <a:solidFill>
                  <a:srgbClr val="000090"/>
                </a:solidFill>
              </a:rPr>
              <a:t>academic </a:t>
            </a:r>
            <a:r>
              <a:rPr lang="en-US" sz="4000" dirty="0">
                <a:solidFill>
                  <a:srgbClr val="000090"/>
                </a:solidFill>
              </a:rPr>
              <a:t>s</a:t>
            </a:r>
            <a:r>
              <a:rPr lang="en-US" sz="4000" dirty="0" smtClean="0">
                <a:solidFill>
                  <a:srgbClr val="000090"/>
                </a:solidFill>
              </a:rPr>
              <a:t>tudy</a:t>
            </a:r>
            <a:br>
              <a:rPr lang="en-US" sz="4000" dirty="0" smtClean="0">
                <a:solidFill>
                  <a:srgbClr val="000090"/>
                </a:solidFill>
              </a:rPr>
            </a:br>
            <a:endParaRPr lang="en-US" sz="4000" dirty="0">
              <a:solidFill>
                <a:srgbClr val="00009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9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628775"/>
            <a:ext cx="8135937" cy="4032250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Preventing improper conduct </a:t>
            </a: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(</a:t>
            </a:r>
            <a:r>
              <a:rPr lang="en-US" dirty="0" err="1" smtClean="0">
                <a:solidFill>
                  <a:schemeClr val="tx1"/>
                </a:solidFill>
              </a:rPr>
              <a:t>inc.</a:t>
            </a:r>
            <a:r>
              <a:rPr lang="en-US" dirty="0" smtClean="0">
                <a:solidFill>
                  <a:schemeClr val="tx1"/>
                </a:solidFill>
              </a:rPr>
              <a:t> internet)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Improving jury deliberations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Impact </a:t>
            </a:r>
            <a:r>
              <a:rPr lang="en-US" dirty="0">
                <a:solidFill>
                  <a:schemeClr val="tx1"/>
                </a:solidFill>
              </a:rPr>
              <a:t>of special </a:t>
            </a:r>
            <a:r>
              <a:rPr lang="en-US" dirty="0" smtClean="0">
                <a:solidFill>
                  <a:schemeClr val="tx1"/>
                </a:solidFill>
              </a:rPr>
              <a:t>measures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Judicial directions on law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Insanity &amp; fitness to plead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Contempt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chemeClr val="tx1"/>
                </a:solidFill>
              </a:rPr>
              <a:t>Research agenda devised after consultation with judges, HMCTS, and others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338"/>
            <a:ext cx="9144000" cy="1143000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rgbClr val="000090"/>
                </a:solidFill>
              </a:rPr>
              <a:t>New UCL Jury Project Research</a:t>
            </a:r>
            <a:endParaRPr lang="en-US" sz="4800" b="1" dirty="0">
              <a:solidFill>
                <a:srgbClr val="00009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150"/>
            <a:ext cx="9144000" cy="22050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90"/>
                </a:solidFill>
              </a:rPr>
              <a:t>Where Academics Go Wrong</a:t>
            </a:r>
            <a:br>
              <a:rPr lang="en-US" dirty="0" smtClean="0">
                <a:solidFill>
                  <a:srgbClr val="000090"/>
                </a:solidFill>
              </a:rPr>
            </a:br>
            <a:r>
              <a:rPr lang="en-US" sz="4000" dirty="0" smtClean="0">
                <a:solidFill>
                  <a:srgbClr val="000090"/>
                </a:solidFill>
              </a:rPr>
              <a:t>or</a:t>
            </a:r>
            <a:br>
              <a:rPr lang="en-US" sz="4000" dirty="0" smtClean="0">
                <a:solidFill>
                  <a:srgbClr val="000090"/>
                </a:solidFill>
              </a:rPr>
            </a:br>
            <a:r>
              <a:rPr lang="en-US" sz="4000" dirty="0" smtClean="0">
                <a:solidFill>
                  <a:srgbClr val="000090"/>
                </a:solidFill>
              </a:rPr>
              <a:t>Why Academics Need Judges &amp; Juries</a:t>
            </a:r>
            <a:endParaRPr lang="en-US" sz="4000" dirty="0">
              <a:solidFill>
                <a:srgbClr val="00009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55650" y="3573463"/>
            <a:ext cx="7847013" cy="2663825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>
                <a:solidFill>
                  <a:srgbClr val="000000"/>
                </a:solidFill>
              </a:rPr>
              <a:t>Most academics fail to consult judges, court service, legal community before</a:t>
            </a:r>
            <a:r>
              <a:rPr lang="en-GB" dirty="0" smtClean="0">
                <a:solidFill>
                  <a:srgbClr val="000000"/>
                </a:solidFill>
              </a:rPr>
              <a:t>:</a:t>
            </a:r>
            <a:r>
              <a:rPr lang="en-GB" dirty="0">
                <a:solidFill>
                  <a:srgbClr val="000000"/>
                </a:solidFill>
              </a:rPr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0000"/>
                </a:solidFill>
              </a:rPr>
              <a:t>identifying areas of research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0000"/>
                </a:solidFill>
              </a:rPr>
              <a:t>determining methods for examining topics – that are most effective and also do not adversely impact the justice </a:t>
            </a:r>
            <a:r>
              <a:rPr lang="en-GB" dirty="0" smtClean="0">
                <a:solidFill>
                  <a:srgbClr val="000000"/>
                </a:solidFill>
              </a:rPr>
              <a:t>system</a:t>
            </a:r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85938"/>
            <a:ext cx="8893175" cy="4090987"/>
          </a:xfrm>
        </p:spPr>
        <p:txBody>
          <a:bodyPr/>
          <a:lstStyle/>
          <a:p>
            <a:pPr marL="457200" lvl="1" indent="0">
              <a:buFont typeface="Courier New" pitchFamily="49" charset="0"/>
              <a:buNone/>
            </a:pPr>
            <a:r>
              <a:rPr lang="en-GB" sz="2400" smtClean="0">
                <a:solidFill>
                  <a:srgbClr val="000000"/>
                </a:solidFill>
              </a:rPr>
              <a:t>Myths about what can and cannot be explored with real juries have affected both the jury policy and research agenda</a:t>
            </a:r>
          </a:p>
          <a:p>
            <a:pPr marL="457200" lvl="1" indent="0">
              <a:buFont typeface="Courier New" pitchFamily="49" charset="0"/>
              <a:buNone/>
            </a:pPr>
            <a:endParaRPr lang="en-GB" sz="2400" smtClean="0">
              <a:solidFill>
                <a:srgbClr val="000000"/>
              </a:solidFill>
            </a:endParaRPr>
          </a:p>
          <a:p>
            <a:pPr marL="457200" lvl="1" indent="0">
              <a:buFont typeface="Courier New" pitchFamily="49" charset="0"/>
              <a:buNone/>
            </a:pPr>
            <a:r>
              <a:rPr lang="en-GB" sz="2400" smtClean="0">
                <a:solidFill>
                  <a:srgbClr val="000000"/>
                </a:solidFill>
              </a:rPr>
              <a:t>Myth of S. 8  </a:t>
            </a:r>
            <a:r>
              <a:rPr lang="en-US" sz="2400" smtClean="0">
                <a:solidFill>
                  <a:srgbClr val="000000"/>
                </a:solidFill>
              </a:rPr>
              <a:t>Contempt of Court Act 1981: it is a criminal offence to</a:t>
            </a:r>
          </a:p>
          <a:p>
            <a:pPr>
              <a:buFontTx/>
              <a:buNone/>
            </a:pPr>
            <a:endParaRPr lang="en-US" sz="1000" smtClean="0">
              <a:solidFill>
                <a:srgbClr val="000000"/>
              </a:solidFill>
            </a:endParaRPr>
          </a:p>
          <a:p>
            <a:pPr>
              <a:buFontTx/>
              <a:buNone/>
            </a:pPr>
            <a:r>
              <a:rPr lang="en-US" sz="2000" i="1" smtClean="0">
                <a:solidFill>
                  <a:srgbClr val="000000"/>
                </a:solidFill>
              </a:rPr>
              <a:t>     </a:t>
            </a:r>
            <a:r>
              <a:rPr lang="en-GB" sz="2000" i="1" smtClean="0">
                <a:solidFill>
                  <a:srgbClr val="000000"/>
                </a:solidFill>
              </a:rPr>
              <a:t>“</a:t>
            </a:r>
            <a:r>
              <a:rPr lang="en-US" sz="2000" i="1" smtClean="0">
                <a:solidFill>
                  <a:srgbClr val="000000"/>
                </a:solidFill>
              </a:rPr>
              <a:t>Obtain, disclose or solicit any particulars of statements made, opinions expressed, arguments advanced or votes cast by members of a jury in the course of their deliberations</a:t>
            </a:r>
            <a:r>
              <a:rPr lang="ja-JP" altLang="en-US" sz="2000" i="1" smtClean="0">
                <a:solidFill>
                  <a:srgbClr val="000000"/>
                </a:solidFill>
                <a:cs typeface="HGS明朝E"/>
              </a:rPr>
              <a:t>”</a:t>
            </a:r>
            <a:endParaRPr lang="en-US" sz="1800" smtClean="0">
              <a:solidFill>
                <a:srgbClr val="000000"/>
              </a:solidFill>
            </a:endParaRPr>
          </a:p>
          <a:p>
            <a:pPr marL="457200" lvl="1" indent="0">
              <a:buFont typeface="Courier New" pitchFamily="49" charset="0"/>
              <a:buNone/>
            </a:pPr>
            <a:endParaRPr lang="en-GB" sz="2400" smtClea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28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90"/>
                </a:solidFill>
              </a:rPr>
              <a:t>Jury Research Myths</a:t>
            </a:r>
            <a:endParaRPr lang="en-US" dirty="0">
              <a:solidFill>
                <a:srgbClr val="00009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18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18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14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700213"/>
            <a:ext cx="8280400" cy="4681537"/>
          </a:xfrm>
        </p:spPr>
        <p:txBody>
          <a:bodyPr/>
          <a:lstStyle/>
          <a:p>
            <a:pPr marL="457200" lvl="1" indent="0">
              <a:buFont typeface="Courier New" pitchFamily="49" charset="0"/>
              <a:buNone/>
            </a:pPr>
            <a:r>
              <a:rPr lang="en-GB" sz="2400" smtClean="0">
                <a:solidFill>
                  <a:srgbClr val="000000"/>
                </a:solidFill>
              </a:rPr>
              <a:t>Misunderstandings about how to address specific jury questions have led to misguided “jury research”</a:t>
            </a:r>
          </a:p>
          <a:p>
            <a:pPr marL="457200" lvl="1" indent="0">
              <a:buFont typeface="Courier New" pitchFamily="49" charset="0"/>
              <a:buNone/>
            </a:pPr>
            <a:endParaRPr lang="en-GB" sz="2400" smtClean="0">
              <a:solidFill>
                <a:srgbClr val="000000"/>
              </a:solidFill>
            </a:endParaRPr>
          </a:p>
          <a:p>
            <a:pPr marL="457200" lvl="1" indent="0">
              <a:buFont typeface="Courier New" pitchFamily="49" charset="0"/>
              <a:buNone/>
            </a:pPr>
            <a:r>
              <a:rPr lang="en-GB" sz="2400" smtClean="0">
                <a:solidFill>
                  <a:srgbClr val="000000"/>
                </a:solidFill>
              </a:rPr>
              <a:t>Example being how to address whether juries are racially biased – belief was it was impossible because of s.8.  </a:t>
            </a:r>
          </a:p>
          <a:p>
            <a:pPr marL="457200" lvl="1" indent="0">
              <a:buFont typeface="Courier New" pitchFamily="49" charset="0"/>
              <a:buNone/>
            </a:pPr>
            <a:endParaRPr lang="en-GB" sz="2400" smtClean="0">
              <a:solidFill>
                <a:srgbClr val="000000"/>
              </a:solidFill>
            </a:endParaRPr>
          </a:p>
          <a:p>
            <a:pPr marL="457200" lvl="1" indent="0">
              <a:buFont typeface="Courier New" pitchFamily="49" charset="0"/>
              <a:buNone/>
            </a:pPr>
            <a:r>
              <a:rPr lang="en-GB" sz="2400" smtClean="0">
                <a:solidFill>
                  <a:srgbClr val="000000"/>
                </a:solidFill>
              </a:rPr>
              <a:t>But all s.8 prevents me from doing is asking juries that convicted black defendants whether they convicted him because he was black…. Not effective methodology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90"/>
                </a:solidFill>
              </a:rPr>
              <a:t>Jury Research Misunderstandings</a:t>
            </a:r>
            <a:endParaRPr lang="en-US" dirty="0">
              <a:solidFill>
                <a:srgbClr val="00009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18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18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14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05025"/>
            <a:ext cx="8142288" cy="2922588"/>
          </a:xfrm>
        </p:spPr>
        <p:txBody>
          <a:bodyPr rtlCol="0">
            <a:normAutofit lnSpcReduction="10000"/>
          </a:bodyPr>
          <a:lstStyle/>
          <a:p>
            <a:pPr marL="457200" lvl="1" indent="0" fontAlgn="auto">
              <a:spcAft>
                <a:spcPts val="0"/>
              </a:spcAft>
              <a:buFont typeface="Courier New" pitchFamily="49" charset="0"/>
              <a:buNone/>
              <a:defRPr/>
            </a:pPr>
            <a:r>
              <a:rPr lang="en-GB" sz="2400" dirty="0" smtClean="0">
                <a:solidFill>
                  <a:srgbClr val="000000"/>
                </a:solidFill>
              </a:rPr>
              <a:t>Mistakes about how to properly use jury research methodologies have produced questionable if not dangerous research findings </a:t>
            </a:r>
          </a:p>
          <a:p>
            <a:pPr marL="457200" lvl="1" indent="0" fontAlgn="auto">
              <a:spcAft>
                <a:spcPts val="0"/>
              </a:spcAft>
              <a:buFont typeface="Courier New" pitchFamily="49" charset="0"/>
              <a:buNone/>
              <a:defRPr/>
            </a:pPr>
            <a:endParaRPr lang="en-GB" sz="2400" dirty="0">
              <a:solidFill>
                <a:srgbClr val="000000"/>
              </a:solidFill>
            </a:endParaRPr>
          </a:p>
          <a:p>
            <a:pPr marL="457200" lvl="1" indent="0" fontAlgn="auto">
              <a:spcAft>
                <a:spcPts val="0"/>
              </a:spcAft>
              <a:buFont typeface="Courier New" pitchFamily="49" charset="0"/>
              <a:buNone/>
              <a:defRPr/>
            </a:pPr>
            <a:r>
              <a:rPr lang="en-GB" sz="2400" dirty="0" smtClean="0">
                <a:solidFill>
                  <a:srgbClr val="000000"/>
                </a:solidFill>
              </a:rPr>
              <a:t>Great rush to use case simulation – but outside of UCL Jury project case simulation is never done in this country with real juries: students, volunteers, etc. used instead</a:t>
            </a:r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747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90"/>
                </a:solidFill>
              </a:rPr>
              <a:t>Jury Research Mistakes</a:t>
            </a:r>
            <a:endParaRPr lang="en-US" dirty="0">
              <a:solidFill>
                <a:srgbClr val="00009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18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14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4000" cy="1108075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400" dirty="0" smtClean="0">
                <a:solidFill>
                  <a:srgbClr val="000090"/>
                </a:solidFill>
              </a:rPr>
              <a:t>Most “jury research” is in fact </a:t>
            </a:r>
            <a:endParaRPr lang="en-US" sz="4400" dirty="0">
              <a:solidFill>
                <a:srgbClr val="000090"/>
              </a:solidFill>
            </a:endParaRPr>
          </a:p>
        </p:txBody>
      </p:sp>
      <p:sp>
        <p:nvSpPr>
          <p:cNvPr id="74754" name="Rectangle 3"/>
          <p:cNvSpPr txBox="1">
            <a:spLocks noChangeArrowheads="1"/>
          </p:cNvSpPr>
          <p:nvPr/>
        </p:nvSpPr>
        <p:spPr bwMode="auto">
          <a:xfrm>
            <a:off x="755650" y="2060575"/>
            <a:ext cx="8174038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GB" sz="2000" b="1">
                <a:solidFill>
                  <a:srgbClr val="000000"/>
                </a:solidFill>
                <a:latin typeface="Century Gothic" pitchFamily="34" charset="0"/>
              </a:rPr>
              <a:t>not</a:t>
            </a:r>
            <a:r>
              <a:rPr lang="en-GB" sz="2000">
                <a:solidFill>
                  <a:srgbClr val="000000"/>
                </a:solidFill>
                <a:latin typeface="Century Gothic" pitchFamily="34" charset="0"/>
              </a:rPr>
              <a:t> done with actual jurors 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GB" sz="2000" b="1">
                <a:solidFill>
                  <a:srgbClr val="000000"/>
                </a:solidFill>
                <a:latin typeface="Century Gothic" pitchFamily="34" charset="0"/>
              </a:rPr>
              <a:t>not</a:t>
            </a:r>
            <a:r>
              <a:rPr lang="en-GB" sz="2000">
                <a:solidFill>
                  <a:srgbClr val="000000"/>
                </a:solidFill>
                <a:latin typeface="Century Gothic" pitchFamily="34" charset="0"/>
              </a:rPr>
              <a:t> done with authentic and complete case materials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GB" sz="2000" b="1">
                <a:solidFill>
                  <a:srgbClr val="000000"/>
                </a:solidFill>
                <a:latin typeface="Century Gothic" pitchFamily="34" charset="0"/>
              </a:rPr>
              <a:t>not</a:t>
            </a:r>
            <a:r>
              <a:rPr lang="en-GB" sz="2000">
                <a:solidFill>
                  <a:srgbClr val="000000"/>
                </a:solidFill>
                <a:latin typeface="Century Gothic" pitchFamily="34" charset="0"/>
              </a:rPr>
              <a:t> conducted at jury verdict level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GB" sz="2000" b="1">
                <a:solidFill>
                  <a:srgbClr val="000000"/>
                </a:solidFill>
                <a:latin typeface="Century Gothic" pitchFamily="34" charset="0"/>
              </a:rPr>
              <a:t>not</a:t>
            </a:r>
            <a:r>
              <a:rPr lang="en-GB" sz="2000">
                <a:solidFill>
                  <a:srgbClr val="000000"/>
                </a:solidFill>
                <a:latin typeface="Century Gothic" pitchFamily="34" charset="0"/>
              </a:rPr>
              <a:t> conducted with large enough or representative sample sizes</a:t>
            </a:r>
            <a:endParaRPr lang="en-US" sz="2000">
              <a:solidFill>
                <a:srgbClr val="000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647113" cy="1993900"/>
          </a:xfrm>
        </p:spPr>
        <p:txBody>
          <a:bodyPr/>
          <a:lstStyle/>
          <a:p>
            <a:pPr marL="533400" indent="-533400" algn="ctr">
              <a:buFontTx/>
              <a:buNone/>
            </a:pPr>
            <a:r>
              <a:rPr lang="en-US" sz="3200" smtClean="0">
                <a:solidFill>
                  <a:srgbClr val="000000"/>
                </a:solidFill>
              </a:rPr>
              <a:t>No attempt to test solutions </a:t>
            </a:r>
          </a:p>
          <a:p>
            <a:pPr marL="533400" indent="-533400"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  <a:p>
            <a:pPr marL="533400" indent="-533400" algn="ctr">
              <a:buFontTx/>
              <a:buNone/>
            </a:pPr>
            <a:r>
              <a:rPr lang="en-US" b="1" i="1" smtClean="0">
                <a:solidFill>
                  <a:srgbClr val="000000"/>
                </a:solidFill>
              </a:rPr>
              <a:t>“Merely to explain and understand is to fiddle </a:t>
            </a:r>
          </a:p>
          <a:p>
            <a:pPr marL="533400" indent="-533400" algn="ctr">
              <a:buFontTx/>
              <a:buNone/>
            </a:pPr>
            <a:r>
              <a:rPr lang="en-US" b="1" i="1" smtClean="0">
                <a:solidFill>
                  <a:srgbClr val="000000"/>
                </a:solidFill>
              </a:rPr>
              <a:t>while Rome burns.” </a:t>
            </a:r>
            <a:r>
              <a:rPr lang="en-US" b="1" smtClean="0">
                <a:solidFill>
                  <a:srgbClr val="000000"/>
                </a:solidFill>
              </a:rPr>
              <a:t> </a:t>
            </a:r>
            <a:r>
              <a:rPr lang="en-US" sz="1800" smtClean="0">
                <a:solidFill>
                  <a:srgbClr val="000000"/>
                </a:solidFill>
              </a:rPr>
              <a:t>Ronald V. Clarke</a:t>
            </a:r>
          </a:p>
          <a:p>
            <a:pPr marL="533400" indent="-533400" algn="ctr"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875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90"/>
                </a:solidFill>
              </a:rPr>
              <a:t>Most researchers looking </a:t>
            </a:r>
            <a:br>
              <a:rPr lang="en-US" dirty="0" smtClean="0">
                <a:solidFill>
                  <a:srgbClr val="000090"/>
                </a:solidFill>
              </a:rPr>
            </a:br>
            <a:r>
              <a:rPr lang="en-US" dirty="0" smtClean="0">
                <a:solidFill>
                  <a:srgbClr val="000090"/>
                </a:solidFill>
              </a:rPr>
              <a:t>only to discover problems</a:t>
            </a:r>
            <a:endParaRPr lang="en-US" dirty="0">
              <a:solidFill>
                <a:srgbClr val="00009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900113" y="1557338"/>
            <a:ext cx="7848600" cy="5111750"/>
          </a:xfrm>
        </p:spPr>
        <p:txBody>
          <a:bodyPr rtlCol="0">
            <a:norm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GB" b="1" dirty="0">
                <a:solidFill>
                  <a:srgbClr val="000000"/>
                </a:solidFill>
              </a:rPr>
              <a:t>N</a:t>
            </a:r>
            <a:r>
              <a:rPr lang="en-GB" b="1" dirty="0" smtClean="0">
                <a:solidFill>
                  <a:srgbClr val="000000"/>
                </a:solidFill>
              </a:rPr>
              <a:t>ot </a:t>
            </a:r>
            <a:r>
              <a:rPr lang="en-GB" b="1" dirty="0">
                <a:solidFill>
                  <a:srgbClr val="000000"/>
                </a:solidFill>
              </a:rPr>
              <a:t>just narrow </a:t>
            </a:r>
            <a:r>
              <a:rPr lang="en-GB" b="1" dirty="0" smtClean="0">
                <a:solidFill>
                  <a:srgbClr val="000000"/>
                </a:solidFill>
              </a:rPr>
              <a:t>points </a:t>
            </a:r>
            <a:r>
              <a:rPr lang="en-GB" b="1" dirty="0">
                <a:solidFill>
                  <a:srgbClr val="000000"/>
                </a:solidFill>
              </a:rPr>
              <a:t>about </a:t>
            </a:r>
            <a:r>
              <a:rPr lang="en-GB" b="1" dirty="0" smtClean="0">
                <a:solidFill>
                  <a:srgbClr val="000000"/>
                </a:solidFill>
              </a:rPr>
              <a:t>methodology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GB" b="1" dirty="0" smtClean="0">
              <a:solidFill>
                <a:srgbClr val="000000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GB" b="1" dirty="0" smtClean="0">
                <a:solidFill>
                  <a:srgbClr val="000000"/>
                </a:solidFill>
              </a:rPr>
              <a:t>Real </a:t>
            </a:r>
            <a:r>
              <a:rPr lang="en-GB" b="1" dirty="0">
                <a:solidFill>
                  <a:srgbClr val="000000"/>
                </a:solidFill>
              </a:rPr>
              <a:t>world impact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GB" sz="11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0000"/>
                </a:solidFill>
              </a:rPr>
              <a:t>C</a:t>
            </a:r>
            <a:r>
              <a:rPr lang="en-GB" dirty="0" smtClean="0">
                <a:solidFill>
                  <a:srgbClr val="000000"/>
                </a:solidFill>
              </a:rPr>
              <a:t>hallenges </a:t>
            </a:r>
            <a:r>
              <a:rPr lang="en-GB" dirty="0">
                <a:solidFill>
                  <a:srgbClr val="000000"/>
                </a:solidFill>
              </a:rPr>
              <a:t>facing trial by jury in 21st century … </a:t>
            </a:r>
            <a:r>
              <a:rPr lang="en-GB" dirty="0" smtClean="0">
                <a:solidFill>
                  <a:srgbClr val="000000"/>
                </a:solidFill>
              </a:rPr>
              <a:t>including </a:t>
            </a:r>
            <a:r>
              <a:rPr lang="en-US" dirty="0" smtClean="0">
                <a:solidFill>
                  <a:srgbClr val="000000"/>
                </a:solidFill>
              </a:rPr>
              <a:t>criminal </a:t>
            </a:r>
            <a:r>
              <a:rPr lang="en-US" dirty="0">
                <a:solidFill>
                  <a:srgbClr val="000000"/>
                </a:solidFill>
              </a:rPr>
              <a:t>law reforms based on little more than assumptions about how juries </a:t>
            </a:r>
            <a:r>
              <a:rPr lang="en-US" dirty="0" smtClean="0">
                <a:solidFill>
                  <a:srgbClr val="000000"/>
                </a:solidFill>
              </a:rPr>
              <a:t>work</a:t>
            </a:r>
            <a:endParaRPr lang="en-US" dirty="0" smtClean="0">
              <a:solidFill>
                <a:schemeClr val="tx1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dirty="0">
              <a:solidFill>
                <a:schemeClr val="tx1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Jury Project showed proposed summoning reforms based on </a:t>
            </a:r>
            <a:r>
              <a:rPr lang="en-US" b="1" u="sng" dirty="0" smtClean="0">
                <a:solidFill>
                  <a:schemeClr val="tx1"/>
                </a:solidFill>
              </a:rPr>
              <a:t>false assumptions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Danger that criminal law reforms are</a:t>
            </a: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introduced that </a:t>
            </a:r>
            <a:r>
              <a:rPr lang="en-US" b="1" u="sng" dirty="0" smtClean="0">
                <a:solidFill>
                  <a:schemeClr val="tx1"/>
                </a:solidFill>
              </a:rPr>
              <a:t>do not achieve ends </a:t>
            </a: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tx1"/>
                </a:solidFill>
              </a:rPr>
              <a:t>     or have </a:t>
            </a:r>
            <a:r>
              <a:rPr lang="en-US" b="1" u="sng" dirty="0" smtClean="0">
                <a:solidFill>
                  <a:schemeClr val="tx1"/>
                </a:solidFill>
              </a:rPr>
              <a:t>counter-productive </a:t>
            </a:r>
            <a:r>
              <a:rPr lang="en-US" dirty="0" smtClean="0">
                <a:solidFill>
                  <a:schemeClr val="tx1"/>
                </a:solidFill>
              </a:rPr>
              <a:t>effect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1270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90"/>
                </a:solidFill>
              </a:rPr>
              <a:t>Why Does It Matter?</a:t>
            </a:r>
            <a:endParaRPr lang="en-US" dirty="0">
              <a:solidFill>
                <a:srgbClr val="00009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3" name="Content Placeholder 2"/>
          <p:cNvSpPr>
            <a:spLocks noGrp="1"/>
          </p:cNvSpPr>
          <p:nvPr>
            <p:ph sz="quarter" idx="3"/>
          </p:nvPr>
        </p:nvSpPr>
        <p:spPr>
          <a:xfrm>
            <a:off x="539750" y="2781300"/>
            <a:ext cx="8208963" cy="3876675"/>
          </a:xfrm>
        </p:spPr>
        <p:txBody>
          <a:bodyPr/>
          <a:lstStyle/>
          <a:p>
            <a:r>
              <a:rPr lang="en-US" sz="2000" smtClean="0">
                <a:solidFill>
                  <a:srgbClr val="000000"/>
                </a:solidFill>
              </a:rPr>
              <a:t>Do juries understand complex evidence?</a:t>
            </a:r>
          </a:p>
          <a:p>
            <a:r>
              <a:rPr lang="en-US" sz="2000" smtClean="0">
                <a:solidFill>
                  <a:srgbClr val="000000"/>
                </a:solidFill>
              </a:rPr>
              <a:t>Do juries really defer to experts?</a:t>
            </a:r>
          </a:p>
          <a:p>
            <a:r>
              <a:rPr lang="en-US" sz="2000" smtClean="0">
                <a:solidFill>
                  <a:srgbClr val="000000"/>
                </a:solidFill>
              </a:rPr>
              <a:t>What is best way of presenting complex evidence to jury to ensure it is understood?</a:t>
            </a:r>
          </a:p>
          <a:p>
            <a:r>
              <a:rPr lang="en-US" sz="2000" smtClean="0">
                <a:solidFill>
                  <a:srgbClr val="000000"/>
                </a:solidFill>
              </a:rPr>
              <a:t>Is there a CSI effect?</a:t>
            </a:r>
          </a:p>
          <a:p>
            <a:r>
              <a:rPr lang="en-US" sz="2000" smtClean="0">
                <a:solidFill>
                  <a:srgbClr val="000000"/>
                </a:solidFill>
              </a:rPr>
              <a:t>How does visual presentation affect jurors?</a:t>
            </a:r>
          </a:p>
          <a:p>
            <a:r>
              <a:rPr lang="en-US" sz="2000" smtClean="0">
                <a:solidFill>
                  <a:srgbClr val="000000"/>
                </a:solidFill>
              </a:rPr>
              <a:t>How do jurors perceive “virtual” evidence?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FontTx/>
              <a:buNone/>
            </a:pPr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quarter" idx="3"/>
          </p:nvPr>
        </p:nvSpPr>
        <p:spPr>
          <a:xfrm>
            <a:off x="17463" y="1844675"/>
            <a:ext cx="9144000" cy="519113"/>
          </a:xfrm>
        </p:spPr>
        <p:txBody>
          <a:bodyPr rtlCol="0">
            <a:normAutofit fontScale="85000" lnSpcReduction="20000"/>
          </a:bodyPr>
          <a:lstStyle/>
          <a:p>
            <a:pPr fontAlgn="auto">
              <a:lnSpc>
                <a:spcPct val="70000"/>
              </a:lnSpc>
              <a:spcAft>
                <a:spcPts val="0"/>
              </a:spcAft>
              <a:buFontTx/>
              <a:buNone/>
              <a:defRPr/>
            </a:pPr>
            <a:endParaRPr lang="en-US" dirty="0" smtClean="0">
              <a:solidFill>
                <a:srgbClr val="000000"/>
              </a:solidFill>
              <a:latin typeface="Arial" charset="0"/>
            </a:endParaRPr>
          </a:p>
          <a:p>
            <a:pPr fontAlgn="auto">
              <a:lnSpc>
                <a:spcPct val="7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b="1" dirty="0" smtClean="0">
                <a:solidFill>
                  <a:srgbClr val="000000"/>
                </a:solidFill>
                <a:latin typeface="Arial" charset="0"/>
              </a:rPr>
              <a:t>     Evidence: complex, forensic, fraud, remote, virtual</a:t>
            </a:r>
          </a:p>
          <a:p>
            <a:pPr fontAlgn="auto">
              <a:lnSpc>
                <a:spcPct val="70000"/>
              </a:lnSpc>
              <a:spcAft>
                <a:spcPts val="0"/>
              </a:spcAft>
              <a:buFontTx/>
              <a:buNone/>
              <a:defRPr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Title 1"/>
          <p:cNvSpPr>
            <a:spLocks noGrp="1"/>
          </p:cNvSpPr>
          <p:nvPr/>
        </p:nvSpPr>
        <p:spPr>
          <a:xfrm>
            <a:off x="0" y="0"/>
            <a:ext cx="9144000" cy="1354138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>
              <a:lnSpc>
                <a:spcPct val="70000"/>
              </a:lnSpc>
              <a:defRPr/>
            </a:pPr>
            <a:r>
              <a:rPr lang="en-US" sz="5400" dirty="0" smtClean="0">
                <a:solidFill>
                  <a:srgbClr val="000090"/>
                </a:solidFill>
              </a:rPr>
              <a:t>Important questions in need of reliable research</a:t>
            </a:r>
            <a:endParaRPr lang="en-US" sz="5400" dirty="0">
              <a:solidFill>
                <a:srgbClr val="00009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41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90"/>
                </a:solidFill>
              </a:rPr>
              <a:t>What about Judges?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5" name="Content Placeholder 3"/>
          <p:cNvSpPr>
            <a:spLocks noGrp="1"/>
          </p:cNvSpPr>
          <p:nvPr>
            <p:ph sz="quarter" idx="13"/>
          </p:nvPr>
        </p:nvSpPr>
        <p:spPr>
          <a:xfrm>
            <a:off x="323850" y="1268413"/>
            <a:ext cx="8394700" cy="5400675"/>
          </a:xfrm>
        </p:spPr>
        <p:txBody>
          <a:bodyPr rtlCol="0">
            <a:normAutofit fontScale="85000" lnSpcReduction="1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K</a:t>
            </a:r>
            <a:r>
              <a:rPr lang="en-US" dirty="0" smtClean="0">
                <a:solidFill>
                  <a:srgbClr val="000000"/>
                </a:solidFill>
              </a:rPr>
              <a:t>now even less about judges and courts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o </a:t>
            </a:r>
            <a:r>
              <a:rPr lang="en-US" dirty="0">
                <a:solidFill>
                  <a:srgbClr val="000000"/>
                </a:solidFill>
              </a:rPr>
              <a:t>history of judicial studies </a:t>
            </a:r>
            <a:r>
              <a:rPr lang="en-US" dirty="0" smtClean="0">
                <a:solidFill>
                  <a:srgbClr val="000000"/>
                </a:solidFill>
              </a:rPr>
              <a:t>in UK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000000"/>
                </a:solidFill>
              </a:rPr>
              <a:t>Shocking </a:t>
            </a:r>
            <a:r>
              <a:rPr lang="en-US" dirty="0">
                <a:solidFill>
                  <a:srgbClr val="000000"/>
                </a:solidFill>
              </a:rPr>
              <a:t>in 21</a:t>
            </a:r>
            <a:r>
              <a:rPr lang="en-US" baseline="30000" dirty="0">
                <a:solidFill>
                  <a:srgbClr val="000000"/>
                </a:solidFill>
              </a:rPr>
              <a:t>st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century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00000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>
                <a:solidFill>
                  <a:srgbClr val="000000"/>
                </a:solidFill>
              </a:rPr>
              <a:t>The judiciary is the third branch of government, equal in importance to the legislature and executive in this country.  </a:t>
            </a:r>
            <a:endParaRPr lang="en-GB" dirty="0" smtClean="0">
              <a:solidFill>
                <a:srgbClr val="00000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solidFill>
                <a:srgbClr val="00000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>
                <a:solidFill>
                  <a:srgbClr val="000000"/>
                </a:solidFill>
              </a:rPr>
              <a:t>Today</a:t>
            </a:r>
            <a:r>
              <a:rPr lang="en-GB" dirty="0">
                <a:solidFill>
                  <a:srgbClr val="000000"/>
                </a:solidFill>
              </a:rPr>
              <a:t>, there is isn’t a single important social issue in our society that judges at some point aren’t asked to adjudicate.  </a:t>
            </a:r>
            <a:endParaRPr lang="en-GB" dirty="0" smtClean="0">
              <a:solidFill>
                <a:srgbClr val="00000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solidFill>
                <a:srgbClr val="00000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>
                <a:solidFill>
                  <a:srgbClr val="000000"/>
                </a:solidFill>
              </a:rPr>
              <a:t>Yet </a:t>
            </a:r>
            <a:r>
              <a:rPr lang="en-GB" dirty="0">
                <a:solidFill>
                  <a:srgbClr val="000000"/>
                </a:solidFill>
              </a:rPr>
              <a:t>in the UK the academic community has not really addressed the reality of judging or served the judiciary well with robust empirical research on the judicial process.  </a:t>
            </a:r>
            <a:endParaRPr lang="en-GB" dirty="0" smtClean="0">
              <a:solidFill>
                <a:srgbClr val="00000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solidFill>
                <a:srgbClr val="00000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>
                <a:solidFill>
                  <a:srgbClr val="000000"/>
                </a:solidFill>
              </a:rPr>
              <a:t>The </a:t>
            </a:r>
            <a:r>
              <a:rPr lang="en-GB" dirty="0">
                <a:solidFill>
                  <a:srgbClr val="000000"/>
                </a:solidFill>
              </a:rPr>
              <a:t>UCL Judicial Institute has been established to rectify this and create a home for world-leading scholarship on the judiciary 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1476375" y="1916113"/>
            <a:ext cx="6070600" cy="4789487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2800" b="1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2800" b="1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n </a:t>
            </a:r>
            <a:r>
              <a:rPr lang="en-US" sz="2800" b="1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2003 </a:t>
            </a:r>
            <a:r>
              <a:rPr lang="en-US" sz="2800" b="1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when Jury Project started</a:t>
            </a:r>
            <a:endParaRPr lang="en-US" sz="2800" b="1" dirty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no research since 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1992 (Zander Crown Court Study for </a:t>
            </a:r>
            <a:r>
              <a:rPr lang="en-US" sz="2800" dirty="0" err="1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Runciman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 Commission)</a:t>
            </a:r>
            <a:endParaRPr lang="en-US" sz="2800" dirty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 smtClean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2800" b="1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What filled </a:t>
            </a:r>
            <a:r>
              <a:rPr lang="en-US" sz="2800" b="1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black </a:t>
            </a:r>
            <a:r>
              <a:rPr lang="en-US" sz="2800" b="1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hole?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Professional anecdote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High </a:t>
            </a:r>
            <a:r>
              <a:rPr lang="en-US" sz="280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profile 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cases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Foreign research</a:t>
            </a:r>
            <a:endParaRPr lang="en-US" sz="2800" dirty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Historic view of juries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0090"/>
                </a:solidFill>
              </a:rPr>
              <a:t>What Do We Know </a:t>
            </a:r>
            <a:br>
              <a:rPr lang="en-US" b="1" dirty="0" smtClean="0">
                <a:solidFill>
                  <a:srgbClr val="000090"/>
                </a:solidFill>
              </a:rPr>
            </a:br>
            <a:r>
              <a:rPr lang="en-US" b="1" dirty="0" smtClean="0">
                <a:solidFill>
                  <a:srgbClr val="000090"/>
                </a:solidFill>
              </a:rPr>
              <a:t>About Juries Here?</a:t>
            </a:r>
            <a:endParaRPr lang="en-US" b="1" dirty="0">
              <a:solidFill>
                <a:srgbClr val="00009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775"/>
          </a:xfrm>
        </p:spPr>
        <p:txBody>
          <a:bodyPr/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90"/>
                </a:solidFill>
              </a:rPr>
              <a:t>Danger of </a:t>
            </a:r>
            <a:r>
              <a:rPr lang="en-US" dirty="0">
                <a:solidFill>
                  <a:srgbClr val="000090"/>
                </a:solidFill>
              </a:rPr>
              <a:t>L</a:t>
            </a:r>
            <a:r>
              <a:rPr lang="en-US" dirty="0" smtClean="0">
                <a:solidFill>
                  <a:srgbClr val="000090"/>
                </a:solidFill>
              </a:rPr>
              <a:t>ack of </a:t>
            </a:r>
            <a:r>
              <a:rPr lang="en-US" dirty="0">
                <a:solidFill>
                  <a:srgbClr val="000090"/>
                </a:solidFill>
              </a:rPr>
              <a:t>S</a:t>
            </a:r>
            <a:r>
              <a:rPr lang="en-US" dirty="0" smtClean="0">
                <a:solidFill>
                  <a:srgbClr val="000090"/>
                </a:solidFill>
              </a:rPr>
              <a:t>tudy of Judges &amp; Courts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79388" y="1844675"/>
            <a:ext cx="8310562" cy="482441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>
                <a:solidFill>
                  <a:srgbClr val="000000"/>
                </a:solidFill>
              </a:rPr>
              <a:t>Same as with juries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>
                <a:solidFill>
                  <a:srgbClr val="000000"/>
                </a:solidFill>
              </a:rPr>
              <a:t>M</a:t>
            </a:r>
            <a:r>
              <a:rPr lang="en-GB" dirty="0" smtClean="0">
                <a:solidFill>
                  <a:srgbClr val="000000"/>
                </a:solidFill>
              </a:rPr>
              <a:t>yths will abound &amp; Reform agendas will be set by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0000"/>
                </a:solidFill>
              </a:rPr>
              <a:t>U</a:t>
            </a:r>
            <a:r>
              <a:rPr lang="en-GB" dirty="0" smtClean="0">
                <a:solidFill>
                  <a:srgbClr val="000000"/>
                </a:solidFill>
              </a:rPr>
              <a:t>nsubstantiated anecdote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rgbClr val="000000"/>
                </a:solidFill>
              </a:rPr>
              <a:t>Out of date perception of judges and courts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rgbClr val="000000"/>
                </a:solidFill>
              </a:rPr>
              <a:t>Perceptions based on media interest in certain issues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>
              <a:solidFill>
                <a:srgbClr val="00000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>
                <a:solidFill>
                  <a:srgbClr val="000000"/>
                </a:solidFill>
              </a:rPr>
              <a:t>But perhaps even more dangerous than lack of empirical study of juries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rgbClr val="000000"/>
                </a:solidFill>
              </a:rPr>
              <a:t>Juries have judiciary and public to defend them – judiciary lacks in-built public support and currently has little empirical evidence to help fight its corner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9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268413"/>
            <a:ext cx="8261350" cy="3560762"/>
          </a:xfrm>
        </p:spPr>
        <p:txBody>
          <a:bodyPr rtlCol="0">
            <a:normAutofit/>
          </a:bodyPr>
          <a:lstStyle/>
          <a:p>
            <a:pPr algn="ctr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GB" sz="3200" b="1" dirty="0" smtClean="0">
                <a:solidFill>
                  <a:schemeClr val="tx1"/>
                </a:solidFill>
              </a:rPr>
              <a:t>JI Approach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GB" sz="1000" dirty="0">
              <a:solidFill>
                <a:schemeClr val="tx1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1"/>
                </a:solidFill>
              </a:rPr>
              <a:t>Empirical research as starting point for deeper understanding of judges, juries and courts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1000" dirty="0" smtClean="0">
              <a:solidFill>
                <a:schemeClr val="tx1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1"/>
                </a:solidFill>
              </a:rPr>
              <a:t>Research agenda devised in consultation with judges, practitioners and courts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1000" dirty="0" smtClean="0">
              <a:solidFill>
                <a:schemeClr val="tx1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chemeClr val="tx1"/>
                </a:solidFill>
              </a:rPr>
              <a:t>Judges </a:t>
            </a:r>
            <a:r>
              <a:rPr lang="en-GB" dirty="0" smtClean="0">
                <a:solidFill>
                  <a:schemeClr val="tx1"/>
                </a:solidFill>
              </a:rPr>
              <a:t>with role to play in academia</a:t>
            </a:r>
            <a:endParaRPr lang="en-GB" dirty="0">
              <a:solidFill>
                <a:schemeClr val="tx1"/>
              </a:solidFill>
            </a:endParaRP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b="1" dirty="0" smtClean="0">
                <a:solidFill>
                  <a:schemeClr val="tx1"/>
                </a:solidFill>
              </a:rPr>
              <a:t>Projects: Tribunal Decision-Making, UKSC Project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764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90"/>
                </a:solidFill>
              </a:rPr>
              <a:t>Academics &amp; Practitioners: </a:t>
            </a:r>
            <a:br>
              <a:rPr lang="en-US" dirty="0" smtClean="0">
                <a:solidFill>
                  <a:srgbClr val="000090"/>
                </a:solidFill>
              </a:rPr>
            </a:br>
            <a:r>
              <a:rPr lang="en-US" dirty="0" smtClean="0">
                <a:solidFill>
                  <a:srgbClr val="000090"/>
                </a:solidFill>
              </a:rPr>
              <a:t>Friends or Foes?</a:t>
            </a:r>
            <a:endParaRPr lang="en-US" sz="4000" dirty="0">
              <a:solidFill>
                <a:srgbClr val="000090"/>
              </a:solidFill>
            </a:endParaRPr>
          </a:p>
        </p:txBody>
      </p:sp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1116013" y="3068638"/>
            <a:ext cx="7416800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/>
              <a:t>Reality is we are neither friend nor foe</a:t>
            </a:r>
            <a:br>
              <a:rPr lang="en-US"/>
            </a:br>
            <a:endParaRPr lang="en-US"/>
          </a:p>
          <a:p>
            <a:pPr algn="ctr" eaLnBrk="0" hangingPunct="0"/>
            <a:r>
              <a:rPr lang="en-US"/>
              <a:t>We’ve been strangers for far too long</a:t>
            </a:r>
          </a:p>
          <a:p>
            <a:pPr algn="ctr" eaLnBrk="0" hangingPunct="0"/>
            <a:endParaRPr lang="en-US"/>
          </a:p>
          <a:p>
            <a:pPr algn="ctr" eaLnBrk="0" hangingPunct="0"/>
            <a:endParaRPr lang="en-US"/>
          </a:p>
          <a:p>
            <a:pPr algn="ctr" eaLnBrk="0" hangingPunct="0"/>
            <a:r>
              <a:rPr lang="en-US"/>
              <a:t>This is disservice not just to both professions </a:t>
            </a:r>
          </a:p>
          <a:p>
            <a:pPr algn="ctr" eaLnBrk="0" hangingPunct="0"/>
            <a:r>
              <a:rPr lang="en-US"/>
              <a:t>but more importantly to the quality of justice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524000"/>
            <a:ext cx="8686800" cy="51816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				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en-US" sz="3300" b="1" dirty="0" smtClean="0">
                <a:solidFill>
                  <a:schemeClr val="tx1"/>
                </a:solidFill>
              </a:rPr>
              <a:t>Guiding Principle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Research conducted only with actual juries at Crown Courts in England &amp; Wales</a:t>
            </a:r>
            <a:endParaRPr lang="en-US" sz="3300" dirty="0" smtClean="0">
              <a:solidFill>
                <a:schemeClr val="tx1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sz="2800" b="1" dirty="0" smtClean="0">
              <a:solidFill>
                <a:schemeClr val="tx1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Multi-method approach </a:t>
            </a:r>
            <a:r>
              <a:rPr lang="en-US" sz="2800" dirty="0" smtClean="0">
                <a:solidFill>
                  <a:schemeClr val="tx1"/>
                </a:solidFill>
              </a:rPr>
              <a:t>	</a:t>
            </a:r>
            <a:endParaRPr lang="en-US" sz="800" dirty="0" smtClean="0">
              <a:solidFill>
                <a:schemeClr val="tx1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	1.  Large-scale analysis of actual jury verdicts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/>
                </a:solidFill>
              </a:rPr>
              <a:t>	2</a:t>
            </a:r>
            <a:r>
              <a:rPr lang="en-US" sz="2800" dirty="0" smtClean="0">
                <a:solidFill>
                  <a:schemeClr val="tx1"/>
                </a:solidFill>
              </a:rPr>
              <a:t>.  Surveys of jurors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/>
                </a:solidFill>
              </a:rPr>
              <a:t>	</a:t>
            </a:r>
            <a:r>
              <a:rPr lang="en-US" sz="2800" dirty="0" smtClean="0">
                <a:solidFill>
                  <a:schemeClr val="tx1"/>
                </a:solidFill>
              </a:rPr>
              <a:t>3.  Case simulation – with real juries at court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endParaRPr lang="en-US" sz="1300" b="1" dirty="0" smtClean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2 Reports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2007 Diversity &amp; Fairness in Jury System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2010 Are Juries Fair?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1588"/>
            <a:ext cx="7772400" cy="9064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0090"/>
                </a:solidFill>
              </a:rPr>
              <a:t>UCL Jury Project</a:t>
            </a:r>
            <a:endParaRPr lang="en-US" b="1" dirty="0">
              <a:solidFill>
                <a:srgbClr val="00009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1484313"/>
            <a:ext cx="7345362" cy="4968875"/>
          </a:xfrm>
        </p:spPr>
        <p:txBody>
          <a:bodyPr rtlCol="0">
            <a:norm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1000" dirty="0" smtClean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Who does (and does not do) jury service</a:t>
            </a:r>
            <a:endParaRPr lang="en-US" sz="2800" dirty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1400" dirty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Whether juries are: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air</a:t>
            </a:r>
            <a:endParaRPr lang="en-US" sz="2800" dirty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e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ffective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Whether juries understand: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jury process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judicial directions</a:t>
            </a:r>
            <a:endParaRPr lang="en-US" sz="2800" dirty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1400" dirty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Whether </a:t>
            </a:r>
            <a:r>
              <a:rPr lang="en-US" sz="280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m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edia has impact </a:t>
            </a:r>
            <a:endParaRPr lang="en-US" sz="2800" dirty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113" y="1588"/>
            <a:ext cx="9155113" cy="12668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0090"/>
                </a:solidFill>
              </a:rPr>
              <a:t>What Do We Know Now</a:t>
            </a:r>
            <a:endParaRPr lang="en-US" b="1" dirty="0">
              <a:solidFill>
                <a:srgbClr val="00009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Placeholder 1"/>
          <p:cNvSpPr>
            <a:spLocks noGrp="1"/>
          </p:cNvSpPr>
          <p:nvPr>
            <p:ph type="body" sz="half" idx="1"/>
          </p:nvPr>
        </p:nvSpPr>
        <p:spPr>
          <a:xfrm>
            <a:off x="250825" y="1412875"/>
            <a:ext cx="9001125" cy="5256213"/>
          </a:xfrm>
        </p:spPr>
        <p:txBody>
          <a:bodyPr rtlCol="0">
            <a:normAutofit/>
          </a:bodyPr>
          <a:lstStyle/>
          <a:p>
            <a:pPr fontAlgn="auto">
              <a:lnSpc>
                <a:spcPct val="7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There is </a:t>
            </a:r>
            <a:r>
              <a:rPr lang="en-US" sz="2800" b="1" u="sng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no mass avoidance 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of jury service:  </a:t>
            </a:r>
          </a:p>
          <a:p>
            <a:pPr marL="0" indent="0" fontAlgn="auto">
              <a:lnSpc>
                <a:spcPct val="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   85% of those summoned reply &amp; vast majority serve</a:t>
            </a:r>
          </a:p>
          <a:p>
            <a:pPr fontAlgn="auto">
              <a:lnSpc>
                <a:spcPct val="7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000" dirty="0" smtClean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fontAlgn="auto">
              <a:lnSpc>
                <a:spcPct val="7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000" dirty="0" smtClean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Jury pools are</a:t>
            </a:r>
            <a:r>
              <a:rPr lang="en-US" sz="2800" b="1" u="sng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 representative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 of local populations </a:t>
            </a:r>
          </a:p>
          <a:p>
            <a:pPr fontAlgn="auto">
              <a:lnSpc>
                <a:spcPct val="7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000" dirty="0" smtClean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fontAlgn="auto">
              <a:lnSpc>
                <a:spcPct val="7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000" dirty="0" smtClean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fontAlgn="auto">
              <a:lnSpc>
                <a:spcPct val="7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High income earners have </a:t>
            </a:r>
            <a:r>
              <a:rPr lang="en-US" sz="2800" b="1" u="sng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highest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 rate of service</a:t>
            </a:r>
          </a:p>
          <a:p>
            <a:pPr fontAlgn="auto">
              <a:lnSpc>
                <a:spcPct val="7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000" dirty="0" smtClean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fontAlgn="auto">
              <a:lnSpc>
                <a:spcPct val="7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000" dirty="0" smtClean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Ethnic minorities, women and self-employed are </a:t>
            </a:r>
            <a:r>
              <a:rPr lang="en-US" sz="2800" b="1" u="sng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not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 under-represented among serving jurors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000" dirty="0" smtClean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fontAlgn="auto">
              <a:lnSpc>
                <a:spcPct val="7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000" dirty="0" smtClean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fontAlgn="auto">
              <a:lnSpc>
                <a:spcPct val="7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Unemployed </a:t>
            </a:r>
            <a:r>
              <a:rPr lang="en-US" sz="280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and 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retired are </a:t>
            </a:r>
            <a:r>
              <a:rPr lang="en-US" sz="2800" b="1" u="sng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under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-represented</a:t>
            </a:r>
          </a:p>
          <a:p>
            <a:pPr fontAlgn="auto">
              <a:lnSpc>
                <a:spcPct val="7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000" dirty="0" smtClean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fontAlgn="auto">
              <a:lnSpc>
                <a:spcPct val="7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000" dirty="0" smtClean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 fontAlgn="auto">
              <a:lnSpc>
                <a:spcPct val="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b="1" u="sng" dirty="0" smtClean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 algn="ctr" fontAlgn="auto">
              <a:lnSpc>
                <a:spcPct val="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u="sng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Reforms not needed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 to summoning system</a:t>
            </a:r>
            <a:endParaRPr lang="en-US" sz="2800" dirty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50" y="1588"/>
            <a:ext cx="903605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0090"/>
                </a:solidFill>
              </a:rPr>
              <a:t>Myths Exposed (post Auld)</a:t>
            </a:r>
            <a:endParaRPr lang="en-US" b="1" dirty="0">
              <a:solidFill>
                <a:srgbClr val="00009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ChangeArrowheads="1"/>
          </p:cNvSpPr>
          <p:nvPr/>
        </p:nvSpPr>
        <p:spPr bwMode="auto">
          <a:xfrm>
            <a:off x="250825" y="1447800"/>
            <a:ext cx="8785225" cy="493395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b="1" dirty="0">
                <a:latin typeface="+mj-lt"/>
                <a:ea typeface="ＭＳ Ｐゴシック" charset="0"/>
                <a:cs typeface="ＭＳ Ｐゴシック" charset="0"/>
              </a:rPr>
              <a:t>Large number </a:t>
            </a:r>
            <a:r>
              <a:rPr lang="en-US" dirty="0">
                <a:latin typeface="+mj-lt"/>
                <a:ea typeface="ＭＳ Ｐゴシック" charset="0"/>
                <a:cs typeface="ＭＳ Ｐゴシック" charset="0"/>
              </a:rPr>
              <a:t>of juries saw an </a:t>
            </a:r>
            <a:r>
              <a:rPr lang="en-US" b="1" dirty="0">
                <a:latin typeface="+mj-lt"/>
                <a:ea typeface="ＭＳ Ｐゴシック" charset="0"/>
                <a:cs typeface="ＭＳ Ｐゴシック" charset="0"/>
              </a:rPr>
              <a:t>identical case </a:t>
            </a:r>
            <a:r>
              <a:rPr lang="en-US" dirty="0">
                <a:latin typeface="+mj-lt"/>
                <a:ea typeface="ＭＳ Ｐゴシック" charset="0"/>
                <a:cs typeface="ＭＳ Ｐゴシック" charset="0"/>
              </a:rPr>
              <a:t>(ABH)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en-US" sz="1000" dirty="0">
              <a:latin typeface="+mj-lt"/>
              <a:ea typeface="ＭＳ Ｐゴシック" charset="0"/>
              <a:cs typeface="ＭＳ Ｐゴシック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dirty="0">
                <a:latin typeface="+mj-lt"/>
                <a:ea typeface="ＭＳ Ｐゴシック" charset="0"/>
                <a:cs typeface="ＭＳ Ｐゴシック" charset="0"/>
              </a:rPr>
              <a:t>Only difference was the </a:t>
            </a:r>
            <a:r>
              <a:rPr lang="en-US" b="1" dirty="0">
                <a:latin typeface="+mj-lt"/>
                <a:ea typeface="ＭＳ Ｐゴシック" charset="0"/>
                <a:cs typeface="ＭＳ Ｐゴシック" charset="0"/>
              </a:rPr>
              <a:t>race of the defendant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dirty="0">
                <a:latin typeface="+mj-lt"/>
                <a:ea typeface="ＭＳ Ｐゴシック" charset="0"/>
                <a:cs typeface="ＭＳ Ｐゴシック" charset="0"/>
              </a:rPr>
              <a:t>(Black, White or Asian defendants)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1000" dirty="0">
              <a:latin typeface="+mj-lt"/>
              <a:ea typeface="ＭＳ Ｐゴシック" charset="0"/>
              <a:cs typeface="ＭＳ Ｐゴシック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dirty="0">
                <a:latin typeface="+mj-lt"/>
                <a:ea typeface="ＭＳ Ｐゴシック" charset="0"/>
                <a:cs typeface="ＭＳ Ｐゴシック" charset="0"/>
              </a:rPr>
              <a:t>Study run with large number of </a:t>
            </a:r>
            <a:r>
              <a:rPr lang="en-US" b="1" dirty="0">
                <a:latin typeface="+mj-lt"/>
                <a:ea typeface="ＭＳ Ｐゴシック" charset="0"/>
                <a:cs typeface="ＭＳ Ｐゴシック" charset="0"/>
              </a:rPr>
              <a:t>all-White &amp; racially mixed </a:t>
            </a:r>
            <a:r>
              <a:rPr lang="en-US" dirty="0">
                <a:latin typeface="+mj-lt"/>
                <a:ea typeface="ＭＳ Ｐゴシック" charset="0"/>
                <a:cs typeface="ＭＳ Ｐゴシック" charset="0"/>
              </a:rPr>
              <a:t>juries at courts around the country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en-US" dirty="0">
              <a:latin typeface="+mj-lt"/>
              <a:ea typeface="ＭＳ Ｐゴシック" charset="0"/>
              <a:cs typeface="ＭＳ Ｐゴシック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dirty="0">
                <a:latin typeface="+mj-lt"/>
                <a:ea typeface="ＭＳ Ｐゴシック" charset="0"/>
                <a:cs typeface="ＭＳ Ｐゴシック" charset="0"/>
              </a:rPr>
              <a:t>FINDINGS: No Evidence of Racial Bias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dirty="0">
                <a:latin typeface="+mj-lt"/>
                <a:ea typeface="ＭＳ Ｐゴシック" charset="0"/>
                <a:cs typeface="ＭＳ Ｐゴシック" charset="0"/>
              </a:rPr>
              <a:t>Verdicts </a:t>
            </a:r>
            <a:r>
              <a:rPr lang="en-US" dirty="0" err="1">
                <a:latin typeface="+mj-lt"/>
                <a:ea typeface="ＭＳ Ｐゴシック" charset="0"/>
                <a:cs typeface="ＭＳ Ｐゴシック" charset="0"/>
              </a:rPr>
              <a:t>didn</a:t>
            </a:r>
            <a:r>
              <a:rPr lang="fr-FR" dirty="0">
                <a:latin typeface="+mj-lt"/>
                <a:ea typeface="ＭＳ Ｐゴシック" charset="0"/>
                <a:cs typeface="ＭＳ Ｐゴシック" charset="0"/>
              </a:rPr>
              <a:t>’</a:t>
            </a:r>
            <a:r>
              <a:rPr lang="en-US" dirty="0">
                <a:latin typeface="+mj-lt"/>
                <a:ea typeface="ＭＳ Ｐゴシック" charset="0"/>
                <a:cs typeface="ＭＳ Ｐゴシック" charset="0"/>
              </a:rPr>
              <a:t>t differ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dirty="0">
                <a:latin typeface="+mj-lt"/>
                <a:ea typeface="ＭＳ Ｐゴシック" charset="0"/>
                <a:cs typeface="ＭＳ Ｐゴシック" charset="0"/>
              </a:rPr>
              <a:t>No evidence of racial stereotyping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en-US" dirty="0">
              <a:latin typeface="+mj-lt"/>
              <a:ea typeface="ＭＳ Ｐゴシック" charset="0"/>
              <a:cs typeface="ＭＳ Ｐゴシック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dirty="0">
                <a:latin typeface="+mj-lt"/>
                <a:ea typeface="ＭＳ Ｐゴシック" charset="0"/>
                <a:cs typeface="ＭＳ Ｐゴシック" charset="0"/>
              </a:rPr>
              <a:t>Supported by analysis of all jury verdicts 2006-08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en-US" dirty="0">
              <a:latin typeface="+mj-lt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0" y="12700"/>
            <a:ext cx="9144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rgbClr val="000090"/>
                </a:solidFill>
              </a:rPr>
              <a:t>Are Juries Racially Biased?</a:t>
            </a:r>
            <a:endParaRPr lang="en-US" sz="4400" b="1" dirty="0">
              <a:solidFill>
                <a:srgbClr val="00009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118" name="Object 110"/>
          <p:cNvGraphicFramePr>
            <a:graphicFrameLocks noGrp="1" noChangeAspect="1"/>
          </p:cNvGraphicFramePr>
          <p:nvPr>
            <p:ph type="chart" sz="half" idx="1"/>
          </p:nvPr>
        </p:nvGraphicFramePr>
        <p:xfrm>
          <a:off x="1258888" y="2195513"/>
          <a:ext cx="6588125" cy="466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19" name="Worksheet" r:id="rId4" imgW="23899320" imgH="16914240" progId="Excel.Sheet.8">
                  <p:embed/>
                </p:oleObj>
              </mc:Choice>
              <mc:Fallback>
                <p:oleObj name="Worksheet" r:id="rId4" imgW="23899320" imgH="16914240" progId="Excel.Sheet.8">
                  <p:embed/>
                  <p:pic>
                    <p:nvPicPr>
                      <p:cNvPr id="0" name="Picture 11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2195513"/>
                        <a:ext cx="6588125" cy="4662487"/>
                      </a:xfrm>
                      <a:prstGeom prst="rect">
                        <a:avLst/>
                      </a:prstGeom>
                      <a:noFill/>
                      <a:effectLst>
                        <a:outerShdw dist="38099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50825" y="1341438"/>
            <a:ext cx="8893175" cy="863600"/>
          </a:xfrm>
        </p:spPr>
        <p:txBody>
          <a:bodyPr/>
          <a:lstStyle/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en-US" smtClean="0">
                <a:solidFill>
                  <a:schemeClr val="tx1"/>
                </a:solidFill>
              </a:rPr>
              <a:t>No difference in conviction rates based on ethnicity 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en-US" smtClean="0">
                <a:solidFill>
                  <a:schemeClr val="tx1"/>
                </a:solidFill>
              </a:rPr>
              <a:t>(68,874 jury verdicts )</a:t>
            </a:r>
            <a:endParaRPr lang="en-US" sz="80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0090"/>
                </a:solidFill>
              </a:rPr>
              <a:t>All Jury Verdicts 2006-08</a:t>
            </a:r>
            <a:endParaRPr lang="en-US" b="1" dirty="0">
              <a:solidFill>
                <a:srgbClr val="00009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260350"/>
            <a:ext cx="8134350" cy="15843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90"/>
                </a:solidFill>
              </a:rPr>
              <a:t>Myths about Jury Conviction Rates Exposed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45058" name="Content Placeholder 2"/>
          <p:cNvSpPr>
            <a:spLocks noGrp="1"/>
          </p:cNvSpPr>
          <p:nvPr>
            <p:ph sz="half" idx="2"/>
          </p:nvPr>
        </p:nvSpPr>
        <p:spPr>
          <a:xfrm>
            <a:off x="755650" y="1981200"/>
            <a:ext cx="7702550" cy="4114800"/>
          </a:xfrm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Analysed all jury verdicts 2006-08</a:t>
            </a:r>
          </a:p>
          <a:p>
            <a:r>
              <a:rPr lang="en-US" smtClean="0">
                <a:solidFill>
                  <a:srgbClr val="000000"/>
                </a:solidFill>
              </a:rPr>
              <a:t>64% conviction rate</a:t>
            </a:r>
          </a:p>
          <a:p>
            <a:r>
              <a:rPr lang="en-US" smtClean="0">
                <a:solidFill>
                  <a:srgbClr val="000000"/>
                </a:solidFill>
              </a:rPr>
              <a:t>Offence, court, number of offences, ethnicity</a:t>
            </a:r>
          </a:p>
          <a:p>
            <a:r>
              <a:rPr lang="en-US" smtClean="0">
                <a:solidFill>
                  <a:srgbClr val="000000"/>
                </a:solidFill>
              </a:rPr>
              <a:t>Offence type was the key factor in difference in conviction rates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.3|4.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13169</TotalTime>
  <Words>1433</Words>
  <Application>Microsoft Office PowerPoint</Application>
  <PresentationFormat>On-screen Show (4:3)</PresentationFormat>
  <Paragraphs>284</Paragraphs>
  <Slides>32</Slides>
  <Notes>24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Executive</vt:lpstr>
      <vt:lpstr>Worksheet</vt:lpstr>
      <vt:lpstr>PowerPoint Presentation</vt:lpstr>
      <vt:lpstr>How the  Jury System   has benefited from  academic study </vt:lpstr>
      <vt:lpstr>What Do We Know  About Juries Here?</vt:lpstr>
      <vt:lpstr>UCL Jury Project</vt:lpstr>
      <vt:lpstr>What Do We Know Now</vt:lpstr>
      <vt:lpstr>Myths Exposed (post Auld)</vt:lpstr>
      <vt:lpstr>Are Juries Racially Biased?</vt:lpstr>
      <vt:lpstr>All Jury Verdicts 2006-08</vt:lpstr>
      <vt:lpstr>Myths about Jury Conviction Rates Exposed</vt:lpstr>
      <vt:lpstr>PowerPoint Presentation</vt:lpstr>
      <vt:lpstr>PowerPoint Presentation</vt:lpstr>
      <vt:lpstr>The Truth About  Juries &amp; Rape Cases</vt:lpstr>
      <vt:lpstr>Postcode Lottery in Jury Trials?</vt:lpstr>
      <vt:lpstr>Are Juries Effective Decision-Makers?</vt:lpstr>
      <vt:lpstr>Juror Understanding of  Legal Directions</vt:lpstr>
      <vt:lpstr>PowerPoint Presentation</vt:lpstr>
      <vt:lpstr>Are Jurors Influenced by Media? </vt:lpstr>
      <vt:lpstr>Juror Use of Internet</vt:lpstr>
      <vt:lpstr>Do Jurors Understand the Process?</vt:lpstr>
      <vt:lpstr>New UCL Jury Project Research</vt:lpstr>
      <vt:lpstr>Where Academics Go Wrong or Why Academics Need Judges &amp; Juries</vt:lpstr>
      <vt:lpstr>Jury Research Myths</vt:lpstr>
      <vt:lpstr>Jury Research Misunderstandings</vt:lpstr>
      <vt:lpstr>Jury Research Mistakes</vt:lpstr>
      <vt:lpstr>PowerPoint Presentation</vt:lpstr>
      <vt:lpstr>Most researchers looking  only to discover problems</vt:lpstr>
      <vt:lpstr>Why Does It Matter?</vt:lpstr>
      <vt:lpstr>PowerPoint Presentation</vt:lpstr>
      <vt:lpstr>What about Judges?</vt:lpstr>
      <vt:lpstr>Danger of Lack of Study of Judges &amp; Courts</vt:lpstr>
      <vt:lpstr>PowerPoint Presentation</vt:lpstr>
      <vt:lpstr>Academics &amp; Practitioners:  Friends or Foes?</vt:lpstr>
    </vt:vector>
  </TitlesOfParts>
  <Company>Office 2004 Test Drive User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Diversity &amp; the Jury System in England and Wales</dc:title>
  <dc:creator>Office 2004 Test Drive User</dc:creator>
  <cp:lastModifiedBy>Struan Campbell</cp:lastModifiedBy>
  <cp:revision>620</cp:revision>
  <dcterms:created xsi:type="dcterms:W3CDTF">2006-10-31T11:16:11Z</dcterms:created>
  <dcterms:modified xsi:type="dcterms:W3CDTF">2017-08-17T16:56:34Z</dcterms:modified>
</cp:coreProperties>
</file>